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85" r:id="rId3"/>
    <p:sldId id="286" r:id="rId4"/>
    <p:sldId id="287" r:id="rId5"/>
    <p:sldId id="288" r:id="rId6"/>
    <p:sldId id="257" r:id="rId7"/>
    <p:sldId id="258" r:id="rId8"/>
    <p:sldId id="309" r:id="rId9"/>
    <p:sldId id="310" r:id="rId10"/>
    <p:sldId id="311" r:id="rId11"/>
    <p:sldId id="312" r:id="rId12"/>
    <p:sldId id="313" r:id="rId13"/>
    <p:sldId id="314" r:id="rId14"/>
    <p:sldId id="321" r:id="rId15"/>
    <p:sldId id="322" r:id="rId16"/>
    <p:sldId id="323" r:id="rId17"/>
    <p:sldId id="317" r:id="rId18"/>
    <p:sldId id="318" r:id="rId19"/>
    <p:sldId id="326" r:id="rId20"/>
    <p:sldId id="262" r:id="rId21"/>
    <p:sldId id="290" r:id="rId22"/>
    <p:sldId id="315" r:id="rId23"/>
    <p:sldId id="316" r:id="rId24"/>
    <p:sldId id="319" r:id="rId25"/>
    <p:sldId id="320" r:id="rId26"/>
    <p:sldId id="261" r:id="rId27"/>
    <p:sldId id="266" r:id="rId28"/>
    <p:sldId id="327" r:id="rId29"/>
    <p:sldId id="268" r:id="rId30"/>
    <p:sldId id="259" r:id="rId31"/>
    <p:sldId id="260" r:id="rId32"/>
    <p:sldId id="265" r:id="rId33"/>
    <p:sldId id="270" r:id="rId34"/>
    <p:sldId id="289" r:id="rId35"/>
    <p:sldId id="271" r:id="rId36"/>
    <p:sldId id="263" r:id="rId37"/>
    <p:sldId id="328" r:id="rId38"/>
    <p:sldId id="264" r:id="rId39"/>
    <p:sldId id="267"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9" d="100"/>
          <a:sy n="89" d="100"/>
        </p:scale>
        <p:origin x="-1258" y="-62"/>
      </p:cViewPr>
      <p:guideLst>
        <p:guide orient="horz" pos="2160"/>
        <p:guide pos="291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6101C90-34DB-4755-B8CD-6D60D1EBC558}"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A3F942-C379-49FF-8F00-BD8512ACEE41}"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86101C90-34DB-4755-B8CD-6D60D1EBC558}"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A3F942-C379-49FF-8F00-BD8512ACEE41}"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86101C90-34DB-4755-B8CD-6D60D1EBC558}"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A3F942-C379-49FF-8F00-BD8512ACEE41}"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86101C90-34DB-4755-B8CD-6D60D1EBC558}"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A3F942-C379-49FF-8F00-BD8512ACEE41}"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86101C90-34DB-4755-B8CD-6D60D1EBC558}"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A3F942-C379-49FF-8F00-BD8512ACEE41}"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86101C90-34DB-4755-B8CD-6D60D1EBC558}"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A3F942-C379-49FF-8F00-BD8512ACEE41}"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86101C90-34DB-4755-B8CD-6D60D1EBC558}"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8A3F942-C379-49FF-8F00-BD8512ACEE41}"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86101C90-34DB-4755-B8CD-6D60D1EBC558}"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8A3F942-C379-49FF-8F00-BD8512ACEE41}"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101C90-34DB-4755-B8CD-6D60D1EBC558}"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8A3F942-C379-49FF-8F00-BD8512ACEE41}"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6101C90-34DB-4755-B8CD-6D60D1EBC558}"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A3F942-C379-49FF-8F00-BD8512ACEE41}" type="slidenum">
              <a:rPr lang="en-IN" smtClean="0"/>
            </a:fld>
            <a:endParaRPr lang="en-IN"/>
          </a:p>
        </p:txBody>
      </p:sp>
      <p:sp>
        <p:nvSpPr>
          <p:cNvPr id="9" name="Content Placeholder 8"/>
          <p:cNvSpPr>
            <a:spLocks noGrp="1"/>
          </p:cNvSpPr>
          <p:nvPr>
            <p:ph sz="quarter" idx="13"/>
          </p:nvPr>
        </p:nvSpPr>
        <p:spPr>
          <a:xfrm>
            <a:off x="304800" y="381000"/>
            <a:ext cx="7772400" cy="494284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8" name="Date Placeholder 7"/>
          <p:cNvSpPr>
            <a:spLocks noGrp="1"/>
          </p:cNvSpPr>
          <p:nvPr>
            <p:ph type="dt" sz="half" idx="10"/>
          </p:nvPr>
        </p:nvSpPr>
        <p:spPr/>
        <p:txBody>
          <a:bodyPr/>
          <a:lstStyle/>
          <a:p>
            <a:fld id="{86101C90-34DB-4755-B8CD-6D60D1EBC558}" type="datetimeFigureOut">
              <a:rPr lang="en-IN" smtClean="0"/>
            </a:fld>
            <a:endParaRPr lang="en-IN"/>
          </a:p>
        </p:txBody>
      </p:sp>
      <p:sp>
        <p:nvSpPr>
          <p:cNvPr id="9" name="Slide Number Placeholder 8"/>
          <p:cNvSpPr>
            <a:spLocks noGrp="1"/>
          </p:cNvSpPr>
          <p:nvPr>
            <p:ph type="sldNum" sz="quarter" idx="11"/>
          </p:nvPr>
        </p:nvSpPr>
        <p:spPr/>
        <p:txBody>
          <a:bodyPr/>
          <a:lstStyle/>
          <a:p>
            <a:fld id="{E8A3F942-C379-49FF-8F00-BD8512ACEE41}" type="slidenum">
              <a:rPr lang="en-IN" smtClean="0"/>
            </a:fld>
            <a:endParaRPr lang="en-IN"/>
          </a:p>
        </p:txBody>
      </p:sp>
      <p:sp>
        <p:nvSpPr>
          <p:cNvPr id="10" name="Footer Placeholder 9"/>
          <p:cNvSpPr>
            <a:spLocks noGrp="1"/>
          </p:cNvSpPr>
          <p:nvPr>
            <p:ph type="ftr" sz="quarter" idx="12"/>
          </p:nvPr>
        </p:nvSpPr>
        <p:spPr/>
        <p:txBody>
          <a:bodyPr/>
          <a:lstStyle/>
          <a:p>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E8A3F942-C379-49FF-8F00-BD8512ACEE41}" type="slidenum">
              <a:rPr lang="en-IN" smtClean="0"/>
            </a:fld>
            <a:endParaRPr lang="en-IN"/>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IN"/>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86101C90-34DB-4755-B8CD-6D60D1EBC558}" type="datetimeFigureOut">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anose="020B0604020202020204"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anose="020B0604020202020204"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anose="020B0604020202020204"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anose="020B0604020202020204"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anose="020B0604020202020204"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anose="020B0604020202020204"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anose="020B0604020202020204"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jpeg"/><Relationship Id="rId1"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1.jpeg"/><Relationship Id="rId2" Type="http://schemas.microsoft.com/office/2007/relationships/media" Target="https://www.youtube.com/embed/fYQL5APQcf8?feature=oembed" TargetMode="External"/><Relationship Id="rId1" Type="http://schemas.openxmlformats.org/officeDocument/2006/relationships/video" Target="https://www.youtube.com/embed/fYQL5APQcf8?feature=oembed"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142365"/>
            <a:ext cx="4157980" cy="3356610"/>
          </a:xfrm>
        </p:spPr>
        <p:txBody>
          <a:bodyPr/>
          <a:lstStyle/>
          <a:p>
            <a:pPr algn="ctr"/>
            <a:r>
              <a:rPr lang="en-IN" sz="4400" dirty="0"/>
              <a:t>Social And </a:t>
            </a:r>
            <a:br>
              <a:rPr lang="en-IN" sz="4400" dirty="0"/>
            </a:br>
            <a:r>
              <a:rPr lang="en-IN" sz="4400" dirty="0"/>
              <a:t>Information Networks </a:t>
            </a:r>
            <a:br>
              <a:rPr lang="en-IN" sz="4400" dirty="0"/>
            </a:br>
            <a:r>
              <a:rPr lang="en-IN" sz="4400" dirty="0"/>
              <a:t>Review – 3</a:t>
            </a:r>
            <a:endParaRPr lang="en-IN" sz="4400" dirty="0"/>
          </a:p>
        </p:txBody>
      </p:sp>
      <p:sp>
        <p:nvSpPr>
          <p:cNvPr id="3" name="Subtitle 2"/>
          <p:cNvSpPr>
            <a:spLocks noGrp="1"/>
          </p:cNvSpPr>
          <p:nvPr>
            <p:ph type="subTitle" idx="1"/>
          </p:nvPr>
        </p:nvSpPr>
        <p:spPr>
          <a:xfrm>
            <a:off x="0" y="4600575"/>
            <a:ext cx="4362450" cy="1435100"/>
          </a:xfrm>
        </p:spPr>
        <p:txBody>
          <a:bodyPr>
            <a:normAutofit fontScale="90000"/>
          </a:bodyPr>
          <a:lstStyle/>
          <a:p>
            <a:r>
              <a:rPr lang="en-IN" dirty="0">
                <a:solidFill>
                  <a:srgbClr val="FF0000"/>
                </a:solidFill>
              </a:rPr>
              <a:t>Movie Recommendation and Rating Website</a:t>
            </a:r>
            <a:endParaRPr lang="en-IN" dirty="0">
              <a:solidFill>
                <a:srgbClr val="FF0000"/>
              </a:solidFill>
            </a:endParaRPr>
          </a:p>
          <a:p>
            <a:r>
              <a:rPr lang="en-IN" dirty="0">
                <a:solidFill>
                  <a:srgbClr val="FF0000"/>
                </a:solidFill>
              </a:rPr>
              <a:t>Project by:</a:t>
            </a:r>
            <a:endParaRPr lang="en-IN" dirty="0">
              <a:solidFill>
                <a:srgbClr val="FF0000"/>
              </a:solidFill>
            </a:endParaRPr>
          </a:p>
          <a:p>
            <a:r>
              <a:rPr lang="en-IN" dirty="0">
                <a:solidFill>
                  <a:srgbClr val="FF0000"/>
                </a:solidFill>
              </a:rPr>
              <a:t>K.G.Nithesh Gurudaas, 18BCE1101</a:t>
            </a:r>
            <a:endParaRPr lang="en-IN" dirty="0">
              <a:solidFill>
                <a:srgbClr val="FF0000"/>
              </a:solidFill>
            </a:endParaRPr>
          </a:p>
          <a:p>
            <a:r>
              <a:rPr lang="en-IN" dirty="0" err="1">
                <a:solidFill>
                  <a:srgbClr val="FF0000"/>
                </a:solidFill>
              </a:rPr>
              <a:t>Sruti</a:t>
            </a:r>
            <a:r>
              <a:rPr lang="en-IN" dirty="0">
                <a:solidFill>
                  <a:srgbClr val="FF0000"/>
                </a:solidFill>
              </a:rPr>
              <a:t> </a:t>
            </a:r>
            <a:r>
              <a:rPr lang="en-IN" dirty="0" err="1">
                <a:solidFill>
                  <a:srgbClr val="FF0000"/>
                </a:solidFill>
              </a:rPr>
              <a:t>Verma</a:t>
            </a:r>
            <a:r>
              <a:rPr lang="en-IN" dirty="0">
                <a:solidFill>
                  <a:srgbClr val="FF0000"/>
                </a:solidFill>
              </a:rPr>
              <a:t>, 18BCE1005</a:t>
            </a:r>
            <a:endParaRPr lang="en-IN" dirty="0">
              <a:solidFill>
                <a:srgbClr val="FF0000"/>
              </a:solidFill>
            </a:endParaRPr>
          </a:p>
        </p:txBody>
      </p:sp>
      <p:pic>
        <p:nvPicPr>
          <p:cNvPr id="4" name="Picture 3" descr="m8"/>
          <p:cNvPicPr>
            <a:picLocks noChangeAspect="1"/>
          </p:cNvPicPr>
          <p:nvPr/>
        </p:nvPicPr>
        <p:blipFill>
          <a:blip r:embed="rId1"/>
          <a:stretch>
            <a:fillRect/>
          </a:stretch>
        </p:blipFill>
        <p:spPr>
          <a:xfrm>
            <a:off x="4500245" y="7620"/>
            <a:ext cx="4641850" cy="68294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Text Box 99"/>
          <p:cNvSpPr txBox="1"/>
          <p:nvPr/>
        </p:nvSpPr>
        <p:spPr>
          <a:xfrm>
            <a:off x="203200" y="330200"/>
            <a:ext cx="6751320" cy="6369685"/>
          </a:xfrm>
          <a:prstGeom prst="rect">
            <a:avLst/>
          </a:prstGeom>
          <a:noFill/>
          <a:ln w="9525">
            <a:noFill/>
          </a:ln>
        </p:spPr>
        <p:txBody>
          <a:bodyPr wrap="square">
            <a:spAutoFit/>
          </a:bodyPr>
          <a:p>
            <a:pPr indent="0"/>
            <a:r>
              <a:rPr lang="en-US" sz="2400" b="1" i="1">
                <a:gradFill>
                  <a:gsLst>
                    <a:gs pos="0">
                      <a:srgbClr val="FE4444"/>
                    </a:gs>
                    <a:gs pos="100000">
                      <a:srgbClr val="832B2B"/>
                    </a:gs>
                  </a:gsLst>
                  <a:lin scaled="0"/>
                </a:gradFill>
                <a:latin typeface="Cambria" panose="02040503050406030204" charset="0"/>
                <a:ea typeface="SimSun" panose="02010600030101010101" pitchFamily="2" charset="-122"/>
                <a:sym typeface="+mn-ea"/>
              </a:rPr>
              <a:t>jQuery</a:t>
            </a:r>
            <a:r>
              <a:rPr lang="en-US" sz="2400" i="1">
                <a:gradFill>
                  <a:gsLst>
                    <a:gs pos="0">
                      <a:srgbClr val="FE4444"/>
                    </a:gs>
                    <a:gs pos="100000">
                      <a:srgbClr val="832B2B"/>
                    </a:gs>
                  </a:gsLst>
                  <a:lin scaled="0"/>
                </a:gradFill>
                <a:latin typeface="Cambria" panose="02040503050406030204" charset="0"/>
                <a:ea typeface="SimSun" panose="02010600030101010101" pitchFamily="2" charset="-122"/>
                <a:sym typeface="+mn-ea"/>
              </a:rPr>
              <a:t> is a JavaScript library designed to simplify HTML DOM tree traversal and manipulation, as well as event handling, CSS animation, and Ajax. It is free, open-source software using the permissive MIT License. </a:t>
            </a:r>
            <a:endParaRPr lang="en-US" sz="2400" i="1">
              <a:gradFill>
                <a:gsLst>
                  <a:gs pos="0">
                    <a:srgbClr val="FE4444"/>
                  </a:gs>
                  <a:gs pos="100000">
                    <a:srgbClr val="832B2B"/>
                  </a:gs>
                </a:gsLst>
                <a:lin scaled="0"/>
              </a:gradFill>
            </a:endParaRPr>
          </a:p>
          <a:p>
            <a:pPr indent="0"/>
            <a:endParaRPr lang="en-US" sz="2400" b="1" i="1">
              <a:gradFill>
                <a:gsLst>
                  <a:gs pos="0">
                    <a:srgbClr val="FE4444"/>
                  </a:gs>
                  <a:gs pos="100000">
                    <a:srgbClr val="832B2B"/>
                  </a:gs>
                </a:gsLst>
                <a:lin scaled="0"/>
              </a:gradFill>
              <a:latin typeface="Cambria" panose="02040503050406030204" charset="0"/>
              <a:ea typeface="SimSun" panose="02010600030101010101" pitchFamily="2" charset="-122"/>
            </a:endParaRPr>
          </a:p>
          <a:p>
            <a:pPr indent="0"/>
            <a:r>
              <a:rPr lang="en-US" sz="2400" b="1" i="1">
                <a:solidFill>
                  <a:srgbClr val="002060"/>
                </a:solidFill>
                <a:latin typeface="Cambria" panose="02040503050406030204" charset="0"/>
                <a:ea typeface="SimSun" panose="02010600030101010101" pitchFamily="2" charset="-122"/>
              </a:rPr>
              <a:t>PHP</a:t>
            </a:r>
            <a:r>
              <a:rPr lang="en-US" sz="2400" b="0" i="1">
                <a:solidFill>
                  <a:srgbClr val="002060"/>
                </a:solidFill>
                <a:latin typeface="Cambria" panose="02040503050406030204" charset="0"/>
                <a:ea typeface="SimSun" panose="02010600030101010101" pitchFamily="2" charset="-122"/>
              </a:rPr>
              <a:t> is a popular general-purpose scripting language that is especially suited to web development for </a:t>
            </a:r>
            <a:r>
              <a:rPr lang="en-US" sz="2400" b="1" i="1">
                <a:solidFill>
                  <a:srgbClr val="002060"/>
                </a:solidFill>
                <a:latin typeface="Cambria" panose="02040503050406030204" charset="0"/>
                <a:ea typeface="SimSun" panose="02010600030101010101" pitchFamily="2" charset="-122"/>
              </a:rPr>
              <a:t>back end.</a:t>
            </a:r>
            <a:r>
              <a:rPr lang="en-US" sz="2400" b="0" i="1">
                <a:solidFill>
                  <a:srgbClr val="002060"/>
                </a:solidFill>
                <a:latin typeface="Cambria" panose="02040503050406030204" charset="0"/>
                <a:ea typeface="SimSun" panose="02010600030101010101" pitchFamily="2" charset="-122"/>
              </a:rPr>
              <a:t> It was originally created by Rasmus Lerdorf in 1994; the PHP reference implementation is now produced by The PHP Group. </a:t>
            </a:r>
            <a:endParaRPr lang="en-US" sz="2400" b="0" i="1">
              <a:solidFill>
                <a:srgbClr val="002060"/>
              </a:solidFill>
              <a:latin typeface="Cambria" panose="02040503050406030204" charset="0"/>
              <a:ea typeface="SimSun" panose="02010600030101010101" pitchFamily="2" charset="-122"/>
            </a:endParaRPr>
          </a:p>
          <a:p>
            <a:pPr indent="0"/>
            <a:endParaRPr lang="en-US" sz="2400" b="1" i="1">
              <a:solidFill>
                <a:srgbClr val="002060"/>
              </a:solidFill>
              <a:latin typeface="Cambria" panose="02040503050406030204" charset="0"/>
              <a:ea typeface="SimSun" panose="02010600030101010101" pitchFamily="2" charset="-122"/>
            </a:endParaRPr>
          </a:p>
          <a:p>
            <a:pPr indent="0"/>
            <a:r>
              <a:rPr lang="en-US" sz="2400" b="1" i="1">
                <a:gradFill>
                  <a:gsLst>
                    <a:gs pos="0">
                      <a:srgbClr val="7B32B2"/>
                    </a:gs>
                    <a:gs pos="100000">
                      <a:srgbClr val="401A5D"/>
                    </a:gs>
                  </a:gsLst>
                  <a:lin scaled="0"/>
                </a:gradFill>
                <a:latin typeface="Cambria" panose="02040503050406030204" charset="0"/>
                <a:ea typeface="SimSun" panose="02010600030101010101" pitchFamily="2" charset="-122"/>
              </a:rPr>
              <a:t>Python</a:t>
            </a:r>
            <a:r>
              <a:rPr lang="en-US" sz="2400" b="0" i="1">
                <a:gradFill>
                  <a:gsLst>
                    <a:gs pos="0">
                      <a:srgbClr val="7B32B2"/>
                    </a:gs>
                    <a:gs pos="100000">
                      <a:srgbClr val="401A5D"/>
                    </a:gs>
                  </a:gsLst>
                  <a:lin scaled="0"/>
                </a:gradFill>
                <a:latin typeface="Cambria" panose="02040503050406030204" charset="0"/>
                <a:ea typeface="SimSun" panose="02010600030101010101" pitchFamily="2" charset="-122"/>
              </a:rPr>
              <a:t> is an interpreted, high-level, general-purpose programming language. Created by Guido van Rossum and first released in 1991, Python's design philosophy emphasizes code readability with its notable use of significant whitespace.</a:t>
            </a:r>
            <a:endParaRPr lang="en-US" sz="2400" b="0" i="1">
              <a:gradFill>
                <a:gsLst>
                  <a:gs pos="0">
                    <a:srgbClr val="7B32B2"/>
                  </a:gs>
                  <a:gs pos="100000">
                    <a:srgbClr val="401A5D"/>
                  </a:gs>
                </a:gsLst>
                <a:lin scaled="0"/>
              </a:gradFill>
              <a:latin typeface="Cambria" panose="02040503050406030204" charset="0"/>
              <a:ea typeface="SimSun" panose="02010600030101010101"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latin typeface="Cambria" panose="02040503050406030204" charset="0"/>
                <a:ea typeface="SimSun" panose="02010600030101010101" pitchFamily="2" charset="-122"/>
                <a:sym typeface="+mn-ea"/>
              </a:rPr>
              <a:t>OVERVIEW OF SOFTWARE USED</a:t>
            </a:r>
            <a:endParaRPr lang="en-US"/>
          </a:p>
        </p:txBody>
      </p:sp>
      <p:sp>
        <p:nvSpPr>
          <p:cNvPr id="100" name="Text Box 99"/>
          <p:cNvSpPr txBox="1"/>
          <p:nvPr/>
        </p:nvSpPr>
        <p:spPr>
          <a:xfrm>
            <a:off x="457200" y="1613535"/>
            <a:ext cx="7897495" cy="5262245"/>
          </a:xfrm>
          <a:prstGeom prst="rect">
            <a:avLst/>
          </a:prstGeom>
          <a:noFill/>
          <a:ln w="9525">
            <a:noFill/>
          </a:ln>
        </p:spPr>
        <p:txBody>
          <a:bodyPr wrap="square">
            <a:spAutoFit/>
          </a:bodyPr>
          <a:p>
            <a:pPr indent="0"/>
            <a:r>
              <a:rPr lang="en-US" sz="2400" b="1" i="1">
                <a:solidFill>
                  <a:srgbClr val="002060"/>
                </a:solidFill>
                <a:latin typeface="Cambria" panose="02040503050406030204" charset="0"/>
                <a:ea typeface="SimSun" panose="02010600030101010101" pitchFamily="2" charset="-122"/>
                <a:cs typeface="Times New Roman" panose="02020603050405020304" charset="0"/>
              </a:rPr>
              <a:t>XAMPP – for running localhost </a:t>
            </a:r>
            <a:r>
              <a:rPr lang="en-US" sz="2400" b="0" i="1">
                <a:solidFill>
                  <a:srgbClr val="002060"/>
                </a:solidFill>
                <a:latin typeface="Cambria" panose="02040503050406030204" charset="0"/>
                <a:ea typeface="SimSun" panose="02010600030101010101" pitchFamily="2" charset="-122"/>
              </a:rPr>
              <a:t> is a free and open-source cross-platform web server solution stack package developed by Apache Friends, consisting mainly of the Apache HTTP Server, MariaDB database, and interpreters for scripts written in the PHP and Perl programming languages.</a:t>
            </a:r>
            <a:r>
              <a:rPr lang="en-US" sz="2400" b="1" i="1">
                <a:solidFill>
                  <a:srgbClr val="002060"/>
                </a:solidFill>
                <a:latin typeface="Cambria" panose="02040503050406030204" charset="0"/>
                <a:ea typeface="SimSun" panose="02010600030101010101" pitchFamily="2" charset="-122"/>
              </a:rPr>
              <a:t>WE HAVE USED XAMPP FOR RUNNING OUR WEBSITE.</a:t>
            </a:r>
            <a:endParaRPr lang="en-US" sz="2400" b="1" i="1">
              <a:solidFill>
                <a:srgbClr val="002060"/>
              </a:solidFill>
              <a:latin typeface="Cambria" panose="02040503050406030204" charset="0"/>
              <a:ea typeface="SimSun" panose="02010600030101010101" pitchFamily="2" charset="-122"/>
            </a:endParaRPr>
          </a:p>
          <a:p>
            <a:pPr indent="0"/>
            <a:r>
              <a:rPr lang="en-US" sz="2400" b="1" i="1">
                <a:solidFill>
                  <a:srgbClr val="002060"/>
                </a:solidFill>
                <a:latin typeface="Cambria" panose="02040503050406030204" charset="0"/>
                <a:ea typeface="SimSun" panose="02010600030101010101" pitchFamily="2" charset="-122"/>
              </a:rPr>
              <a:t>Notepad</a:t>
            </a:r>
            <a:r>
              <a:rPr lang="en-US" sz="2400" b="0" i="1">
                <a:solidFill>
                  <a:srgbClr val="002060"/>
                </a:solidFill>
                <a:latin typeface="Cambria" panose="02040503050406030204" charset="0"/>
                <a:ea typeface="SimSun" panose="02010600030101010101" pitchFamily="2" charset="-122"/>
              </a:rPr>
              <a:t> is a simple text editor for Microsoft Windows and a basic text-editing program which enables computer users to create documents. It was first released as a mouse-based MS-DOS program in 1983, and has been included in all versions of Microsoft Windows since Windows 1.0 in 1985.</a:t>
            </a:r>
            <a:endParaRPr lang="en-US" sz="2400" b="1" i="1">
              <a:solidFill>
                <a:srgbClr val="002060"/>
              </a:solidFill>
              <a:latin typeface="Cambria" panose="02040503050406030204" charset="0"/>
              <a:cs typeface="sans-serif" charset="0"/>
            </a:endParaRPr>
          </a:p>
          <a:p>
            <a:endParaRPr lang="en-US" sz="2400" b="1" i="1">
              <a:solidFill>
                <a:srgbClr val="002060"/>
              </a:solidFill>
              <a:latin typeface="Cambria" panose="02040503050406030204" charset="0"/>
              <a:cs typeface="sans-serif"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269240" y="471805"/>
            <a:ext cx="7023735" cy="6000750"/>
          </a:xfrm>
          <a:prstGeom prst="rect">
            <a:avLst/>
          </a:prstGeom>
          <a:noFill/>
        </p:spPr>
        <p:txBody>
          <a:bodyPr wrap="square" rtlCol="0" anchor="t">
            <a:spAutoFit/>
          </a:bodyPr>
          <a:p>
            <a:pPr indent="0"/>
            <a:r>
              <a:rPr lang="en-US" sz="2400" b="1" i="1">
                <a:solidFill>
                  <a:srgbClr val="002060"/>
                </a:solidFill>
                <a:latin typeface="Cambria" panose="02040503050406030204" charset="0"/>
                <a:cs typeface="sans-serif" charset="0"/>
                <a:sym typeface="+mn-ea"/>
              </a:rPr>
              <a:t>WE HAVE USED NOTEPAD FOR WRITING HTML, CSS, JS, AND SUBLIME TEXT EDITOR FOR PHP CODE.</a:t>
            </a:r>
            <a:r>
              <a:rPr lang="en-US" sz="2400" i="1">
                <a:solidFill>
                  <a:srgbClr val="002060"/>
                </a:solidFill>
                <a:latin typeface="Arial" panose="020B0604020202020204" pitchFamily="34" charset="0"/>
                <a:ea typeface="SimSun" panose="02010600030101010101" pitchFamily="2" charset="-122"/>
                <a:sym typeface="+mn-ea"/>
              </a:rPr>
              <a:t> </a:t>
            </a:r>
            <a:r>
              <a:rPr lang="en-US" sz="2400" b="1" i="1">
                <a:solidFill>
                  <a:srgbClr val="002060"/>
                </a:solidFill>
                <a:latin typeface="Arial" panose="020B0604020202020204" pitchFamily="34" charset="0"/>
                <a:ea typeface="SimSun" panose="02010600030101010101" pitchFamily="2" charset="-122"/>
                <a:sym typeface="+mn-ea"/>
              </a:rPr>
              <a:t>PyCharm-</a:t>
            </a:r>
            <a:r>
              <a:rPr lang="en-US" sz="2400" b="1" i="1">
                <a:solidFill>
                  <a:srgbClr val="002060"/>
                </a:solidFill>
                <a:latin typeface="Arial" panose="020B0604020202020204" pitchFamily="34" charset="0"/>
                <a:ea typeface="SimSun" panose="02010600030101010101" pitchFamily="2" charset="-122"/>
                <a:cs typeface="Times New Roman" panose="02020603050405020304" charset="0"/>
                <a:sym typeface="+mn-ea"/>
              </a:rPr>
              <a:t>Python web server</a:t>
            </a:r>
            <a:r>
              <a:rPr lang="en-US" sz="2400" i="1">
                <a:solidFill>
                  <a:srgbClr val="002060"/>
                </a:solidFill>
                <a:latin typeface="Arial" panose="020B0604020202020204" pitchFamily="34" charset="0"/>
                <a:ea typeface="SimSun" panose="02010600030101010101" pitchFamily="2" charset="-122"/>
                <a:sym typeface="+mn-ea"/>
              </a:rPr>
              <a:t> is an integrated development environment used in computer programming, specifically for the Python language. It is developed by the Czech company JetBrains.</a:t>
            </a:r>
            <a:endParaRPr lang="en-US" sz="2400" i="1">
              <a:solidFill>
                <a:srgbClr val="002060"/>
              </a:solidFill>
              <a:latin typeface="Arial" panose="020B0604020202020204" pitchFamily="34" charset="0"/>
              <a:ea typeface="SimSun" panose="02010600030101010101" pitchFamily="2" charset="-122"/>
              <a:sym typeface="+mn-ea"/>
            </a:endParaRPr>
          </a:p>
          <a:p>
            <a:pPr indent="0"/>
            <a:r>
              <a:rPr lang="en-US" sz="2400" b="1" i="1">
                <a:solidFill>
                  <a:srgbClr val="002060"/>
                </a:solidFill>
                <a:latin typeface="Arial" panose="020B0604020202020204" pitchFamily="34" charset="0"/>
                <a:ea typeface="SimSun" panose="02010600030101010101" pitchFamily="2" charset="-122"/>
                <a:sym typeface="+mn-ea"/>
              </a:rPr>
              <a:t>Project Jupyter</a:t>
            </a:r>
            <a:r>
              <a:rPr lang="en-US" sz="2400" i="1">
                <a:solidFill>
                  <a:srgbClr val="002060"/>
                </a:solidFill>
                <a:latin typeface="Arial" panose="020B0604020202020204" pitchFamily="34" charset="0"/>
                <a:ea typeface="SimSun" panose="02010600030101010101" pitchFamily="2" charset="-122"/>
                <a:sym typeface="+mn-ea"/>
              </a:rPr>
              <a:t> is a nonprofit organization created to "develop open-source software, open-standards, and services for interactive computing across dozens of programming languages". Spun-off from IPython in 2014 by Fernando Pérez, Project Jupyter supports execution environments in several dozen languages.</a:t>
            </a:r>
            <a:endParaRPr lang="en-US" sz="2400" i="1">
              <a:solidFill>
                <a:srgbClr val="002060"/>
              </a:solidFill>
              <a:latin typeface="Arial" panose="020B0604020202020204" pitchFamily="34" charset="0"/>
              <a:ea typeface="SimSun" panose="02010600030101010101" pitchFamily="2" charset="-122"/>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DATASETS</a:t>
            </a:r>
            <a:endParaRPr lang="en-IN" altLang="en-US"/>
          </a:p>
        </p:txBody>
      </p:sp>
      <p:pic>
        <p:nvPicPr>
          <p:cNvPr id="5" name="Content Placeholder 4"/>
          <p:cNvPicPr>
            <a:picLocks noChangeAspect="1"/>
          </p:cNvPicPr>
          <p:nvPr>
            <p:ph idx="1"/>
          </p:nvPr>
        </p:nvPicPr>
        <p:blipFill>
          <a:blip r:embed="rId1"/>
          <a:srcRect t="18085" b="11612"/>
          <a:stretch>
            <a:fillRect/>
          </a:stretch>
        </p:blipFill>
        <p:spPr>
          <a:xfrm>
            <a:off x="-13970" y="1229360"/>
            <a:ext cx="9148445" cy="564070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DATASETS</a:t>
            </a:r>
            <a:endParaRPr lang="en-IN" altLang="en-US"/>
          </a:p>
        </p:txBody>
      </p:sp>
      <p:pic>
        <p:nvPicPr>
          <p:cNvPr id="5" name="Picture 2"/>
          <p:cNvPicPr>
            <a:picLocks noChangeAspect="1"/>
          </p:cNvPicPr>
          <p:nvPr>
            <p:ph idx="1"/>
          </p:nvPr>
        </p:nvPicPr>
        <p:blipFill>
          <a:blip r:embed="rId1"/>
          <a:srcRect t="25509" b="12184"/>
          <a:stretch>
            <a:fillRect/>
          </a:stretch>
        </p:blipFill>
        <p:spPr>
          <a:xfrm>
            <a:off x="29210" y="1201420"/>
            <a:ext cx="9104630" cy="562546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43510" y="3132138"/>
            <a:ext cx="7620000" cy="1143000"/>
          </a:xfrm>
        </p:spPr>
        <p:txBody>
          <a:bodyPr/>
          <a:p>
            <a:br>
              <a:rPr lang="en-US" sz="2000"/>
            </a:br>
            <a:r>
              <a:rPr lang="en-US" sz="2800" b="1" i="1" u="sng">
                <a:gradFill>
                  <a:gsLst>
                    <a:gs pos="0">
                      <a:srgbClr val="7B32B2"/>
                    </a:gs>
                    <a:gs pos="100000">
                      <a:srgbClr val="401A5D"/>
                    </a:gs>
                  </a:gsLst>
                  <a:lin scaled="0"/>
                </a:gradFill>
                <a:cs typeface="+mj-lt"/>
              </a:rPr>
              <a:t>1.HOME PAGE</a:t>
            </a:r>
            <a:br>
              <a:rPr lang="en-US" sz="2800" b="1" i="1" u="sng">
                <a:solidFill>
                  <a:srgbClr val="FF0000"/>
                </a:solidFill>
                <a:cs typeface="+mj-lt"/>
              </a:rPr>
            </a:br>
            <a:br>
              <a:rPr lang="en-US" sz="2800" b="1" i="1">
                <a:solidFill>
                  <a:srgbClr val="FF0000"/>
                </a:solidFill>
                <a:cs typeface="+mj-lt"/>
              </a:rPr>
            </a:br>
            <a:r>
              <a:rPr lang="en-US" sz="2800" b="1" i="1">
                <a:solidFill>
                  <a:srgbClr val="FF0000"/>
                </a:solidFill>
                <a:cs typeface="+mj-lt"/>
              </a:rPr>
              <a:t>It consists of various categories of movies for the user like ADVENTURE,ACTION,ANIMATION,COMEDY,DRAMA,THRILLER,CRIME,MUSIC,ROMANCE,SCI-FI.</a:t>
            </a:r>
            <a:br>
              <a:rPr lang="en-US" sz="2800" b="1" i="1">
                <a:solidFill>
                  <a:srgbClr val="FF0000"/>
                </a:solidFill>
                <a:cs typeface="+mj-lt"/>
              </a:rPr>
            </a:br>
            <a:br>
              <a:rPr lang="en-US" sz="2800" b="1" i="1">
                <a:solidFill>
                  <a:srgbClr val="FF0000"/>
                </a:solidFill>
                <a:cs typeface="+mj-lt"/>
              </a:rPr>
            </a:br>
            <a:r>
              <a:rPr lang="en-US" sz="2800" b="1" i="1">
                <a:solidFill>
                  <a:srgbClr val="FF0000"/>
                </a:solidFill>
                <a:cs typeface="+mj-lt"/>
              </a:rPr>
              <a:t>After clicking ACTION,the user can get movies related to ACTION.</a:t>
            </a:r>
            <a:br>
              <a:rPr lang="en-US" sz="2800" b="1" i="1">
                <a:solidFill>
                  <a:srgbClr val="FF0000"/>
                </a:solidFill>
                <a:cs typeface="+mj-lt"/>
              </a:rPr>
            </a:br>
            <a:br>
              <a:rPr lang="en-US" sz="2800" b="1" i="1">
                <a:solidFill>
                  <a:srgbClr val="FF0000"/>
                </a:solidFill>
                <a:cs typeface="+mj-lt"/>
              </a:rPr>
            </a:br>
            <a:r>
              <a:rPr lang="en-US" sz="2800" b="1" i="1">
                <a:solidFill>
                  <a:srgbClr val="FF0000"/>
                </a:solidFill>
                <a:cs typeface="+mj-lt"/>
              </a:rPr>
              <a:t>The HOME PAGE also consists of pictures of many movies moving through a slide show.</a:t>
            </a:r>
            <a:endParaRPr lang="en-US" sz="2800" b="1" i="1">
              <a:solidFill>
                <a:srgbClr val="FF0000"/>
              </a:solidFill>
              <a:cs typeface="+mj-lt"/>
            </a:endParaRPr>
          </a:p>
        </p:txBody>
      </p:sp>
      <p:sp>
        <p:nvSpPr>
          <p:cNvPr id="6" name="Text Box 5"/>
          <p:cNvSpPr txBox="1"/>
          <p:nvPr/>
        </p:nvSpPr>
        <p:spPr>
          <a:xfrm>
            <a:off x="2007235" y="244475"/>
            <a:ext cx="4274820" cy="645160"/>
          </a:xfrm>
          <a:prstGeom prst="rect">
            <a:avLst/>
          </a:prstGeom>
          <a:noFill/>
        </p:spPr>
        <p:txBody>
          <a:bodyPr wrap="none" rtlCol="0" anchor="t">
            <a:spAutoFit/>
          </a:bodyPr>
          <a:p>
            <a:pPr algn="l"/>
            <a:r>
              <a:rPr lang="en-US" sz="3600" b="1">
                <a:gradFill>
                  <a:gsLst>
                    <a:gs pos="0">
                      <a:srgbClr val="007BD3"/>
                    </a:gs>
                    <a:gs pos="100000">
                      <a:srgbClr val="034373"/>
                    </a:gs>
                  </a:gsLst>
                  <a:lin scaled="0"/>
                </a:gradFill>
                <a:latin typeface="+mj-lt"/>
                <a:cs typeface="+mj-lt"/>
                <a:sym typeface="+mn-ea"/>
              </a:rPr>
              <a:t>Module description</a:t>
            </a:r>
            <a:endParaRPr lang="en-US" sz="3600" b="1">
              <a:gradFill>
                <a:gsLst>
                  <a:gs pos="0">
                    <a:srgbClr val="007BD3"/>
                  </a:gs>
                  <a:gs pos="100000">
                    <a:srgbClr val="034373"/>
                  </a:gs>
                </a:gsLst>
                <a:lin scaled="0"/>
              </a:gradFill>
              <a:latin typeface="+mj-lt"/>
              <a:cs typeface="+mj-lt"/>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Movie Rating homepage</a:t>
            </a:r>
            <a:endParaRPr lang="en-IN" dirty="0"/>
          </a:p>
        </p:txBody>
      </p:sp>
      <p:pic>
        <p:nvPicPr>
          <p:cNvPr id="1026" name="Picture 2"/>
          <p:cNvPicPr>
            <a:picLocks noGrp="1" noChangeAspect="1" noChangeArrowheads="1"/>
          </p:cNvPicPr>
          <p:nvPr>
            <p:ph idx="1"/>
          </p:nvPr>
        </p:nvPicPr>
        <p:blipFill>
          <a:blip r:embed="rId1" cstate="print">
            <a:extLst>
              <a:ext uri="{28A0092B-C50C-407E-A947-70E740481C1C}">
                <a14:useLocalDpi xmlns:a14="http://schemas.microsoft.com/office/drawing/2010/main" val="0"/>
              </a:ext>
            </a:extLst>
          </a:blip>
          <a:stretch>
            <a:fillRect/>
          </a:stretch>
        </p:blipFill>
        <p:spPr bwMode="auto">
          <a:xfrm>
            <a:off x="457200" y="1857375"/>
            <a:ext cx="7620000" cy="428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Movies sorted according to filter</a:t>
            </a:r>
            <a:endParaRPr lang="en-IN" dirty="0"/>
          </a:p>
        </p:txBody>
      </p:sp>
      <p:pic>
        <p:nvPicPr>
          <p:cNvPr id="2050" name="Picture 2"/>
          <p:cNvPicPr>
            <a:picLocks noGrp="1" noChangeAspect="1" noChangeArrowheads="1"/>
          </p:cNvPicPr>
          <p:nvPr>
            <p:ph idx="1"/>
          </p:nvPr>
        </p:nvPicPr>
        <p:blipFill>
          <a:blip r:embed="rId1" cstate="print">
            <a:extLst>
              <a:ext uri="{28A0092B-C50C-407E-A947-70E740481C1C}">
                <a14:useLocalDpi xmlns:a14="http://schemas.microsoft.com/office/drawing/2010/main" val="0"/>
              </a:ext>
            </a:extLst>
          </a:blip>
          <a:stretch>
            <a:fillRect/>
          </a:stretch>
        </p:blipFill>
        <p:spPr bwMode="auto">
          <a:xfrm>
            <a:off x="457200" y="1857375"/>
            <a:ext cx="7620000" cy="428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pPr marL="114300" indent="0">
              <a:buNone/>
            </a:pPr>
            <a:r>
              <a:rPr lang="en-IN" altLang="en-US" sz="4000" b="1" i="1" u="sng">
                <a:solidFill>
                  <a:srgbClr val="00B050"/>
                </a:solidFill>
                <a:latin typeface="Agency FB" panose="020B0503020202020204" charset="0"/>
                <a:cs typeface="Agency FB" panose="020B0503020202020204" charset="0"/>
              </a:rPr>
              <a:t>2. </a:t>
            </a:r>
            <a:r>
              <a:rPr lang="en-US" sz="4000" b="1" i="1" u="sng">
                <a:solidFill>
                  <a:srgbClr val="00B050"/>
                </a:solidFill>
                <a:latin typeface="Agency FB" panose="020B0503020202020204" charset="0"/>
                <a:cs typeface="Agency FB" panose="020B0503020202020204" charset="0"/>
              </a:rPr>
              <a:t>Movie Recommendation website front end</a:t>
            </a:r>
            <a:endParaRPr lang="en-US" sz="4000" b="1" i="1" u="sng">
              <a:solidFill>
                <a:srgbClr val="00B050"/>
              </a:solidFill>
              <a:latin typeface="Agency FB" panose="020B0503020202020204" charset="0"/>
              <a:cs typeface="Agency FB" panose="020B0503020202020204" charset="0"/>
            </a:endParaRPr>
          </a:p>
          <a:p>
            <a:r>
              <a:rPr lang="en-US" sz="4000" b="1" i="1">
                <a:gradFill>
                  <a:gsLst>
                    <a:gs pos="0">
                      <a:srgbClr val="FE4444"/>
                    </a:gs>
                    <a:gs pos="100000">
                      <a:srgbClr val="832B2B"/>
                    </a:gs>
                  </a:gsLst>
                  <a:lin scaled="0"/>
                </a:gradFill>
                <a:latin typeface="Agency FB" panose="020B0503020202020204" charset="0"/>
                <a:cs typeface="Agency FB" panose="020B0503020202020204" charset="0"/>
              </a:rPr>
              <a:t>You have to enter a movie name and after clicking search button you will be given movies list which are similar to the movie entered.</a:t>
            </a:r>
            <a:endParaRPr lang="en-US" sz="4000" b="1" i="1">
              <a:gradFill>
                <a:gsLst>
                  <a:gs pos="0">
                    <a:srgbClr val="FE4444"/>
                  </a:gs>
                  <a:gs pos="100000">
                    <a:srgbClr val="832B2B"/>
                  </a:gs>
                </a:gsLst>
                <a:lin scaled="0"/>
              </a:gradFill>
              <a:latin typeface="Agency FB" panose="020B0503020202020204" charset="0"/>
              <a:cs typeface="Agency FB" panose="020B05030202020202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u="sng" dirty="0"/>
              <a:t>3.Explanation of execution(Movie Recommendation only)</a:t>
            </a:r>
            <a:endParaRPr lang="en-IN" u="sng" dirty="0"/>
          </a:p>
        </p:txBody>
      </p:sp>
      <p:sp>
        <p:nvSpPr>
          <p:cNvPr id="3" name="Content Placeholder 2"/>
          <p:cNvSpPr>
            <a:spLocks noGrp="1"/>
          </p:cNvSpPr>
          <p:nvPr>
            <p:ph idx="1"/>
          </p:nvPr>
        </p:nvSpPr>
        <p:spPr>
          <a:xfrm>
            <a:off x="457200" y="1986280"/>
            <a:ext cx="7620000" cy="4800600"/>
          </a:xfrm>
        </p:spPr>
        <p:txBody>
          <a:bodyPr vert="horz" lIns="91440" tIns="45720" rIns="91440" bIns="45720" rtlCol="0" anchor="t">
            <a:normAutofit/>
          </a:bodyPr>
          <a:lstStyle/>
          <a:p>
            <a:r>
              <a:rPr lang="en-IN" sz="2800" b="1" i="1" dirty="0">
                <a:gradFill>
                  <a:gsLst>
                    <a:gs pos="0">
                      <a:srgbClr val="FE4444"/>
                    </a:gs>
                    <a:gs pos="100000">
                      <a:srgbClr val="832B2B"/>
                    </a:gs>
                  </a:gsLst>
                  <a:lin scaled="0"/>
                </a:gradFill>
                <a:latin typeface="Agency FB" panose="020B0503020202020204" charset="0"/>
                <a:cs typeface="Agency FB" panose="020B0503020202020204" charset="0"/>
              </a:rPr>
              <a:t>First, th</a:t>
            </a:r>
            <a:r>
              <a:rPr lang="en-IN" sz="3200" b="1" i="1" dirty="0">
                <a:gradFill>
                  <a:gsLst>
                    <a:gs pos="0">
                      <a:srgbClr val="FE4444"/>
                    </a:gs>
                    <a:gs pos="100000">
                      <a:srgbClr val="832B2B"/>
                    </a:gs>
                  </a:gsLst>
                  <a:lin scaled="0"/>
                </a:gradFill>
                <a:latin typeface="Agency FB" panose="020B0503020202020204" charset="0"/>
                <a:cs typeface="Agency FB" panose="020B0503020202020204" charset="0"/>
              </a:rPr>
              <a:t>e title of the movie is entered, exactly as it is stored in the database. This input is passed as an argument to the python program. </a:t>
            </a:r>
            <a:endParaRPr lang="en-US" sz="3200" b="1" i="1">
              <a:gradFill>
                <a:gsLst>
                  <a:gs pos="0">
                    <a:srgbClr val="FE4444"/>
                  </a:gs>
                  <a:gs pos="100000">
                    <a:srgbClr val="832B2B"/>
                  </a:gs>
                </a:gsLst>
                <a:lin scaled="0"/>
              </a:gradFill>
              <a:latin typeface="Agency FB" panose="020B0503020202020204" charset="0"/>
              <a:cs typeface="Agency FB" panose="020B0503020202020204" charset="0"/>
            </a:endParaRPr>
          </a:p>
          <a:p>
            <a:r>
              <a:rPr lang="en-IN" sz="3200" b="1" i="1" dirty="0">
                <a:gradFill>
                  <a:gsLst>
                    <a:gs pos="0">
                      <a:srgbClr val="14CD68"/>
                    </a:gs>
                    <a:gs pos="100000">
                      <a:srgbClr val="035C7D"/>
                    </a:gs>
                  </a:gsLst>
                  <a:lin scaled="0"/>
                </a:gradFill>
                <a:latin typeface="Agency FB" panose="020B0503020202020204" charset="0"/>
                <a:cs typeface="Agency FB" panose="020B0503020202020204" charset="0"/>
              </a:rPr>
              <a:t>Each movie has a set of keywords, cast, genre and director, and some more attributes. These attributes of the given movie, are taken as a reference point. </a:t>
            </a:r>
            <a:endParaRPr lang="en-IN" sz="3200" b="1" i="1">
              <a:gradFill>
                <a:gsLst>
                  <a:gs pos="0">
                    <a:srgbClr val="14CD68"/>
                  </a:gs>
                  <a:gs pos="100000">
                    <a:srgbClr val="035C7D"/>
                  </a:gs>
                </a:gsLst>
                <a:lin scaled="0"/>
              </a:gradFill>
              <a:latin typeface="Agency FB" panose="020B0503020202020204" charset="0"/>
              <a:cs typeface="Agency FB" panose="020B0503020202020204" charset="0"/>
            </a:endParaRPr>
          </a:p>
          <a:p>
            <a:pPr marL="114300" indent="0">
              <a:buNone/>
            </a:pPr>
            <a:endParaRPr lang="en-IN">
              <a:cs typeface="Calibri" panose="020F0502020204030204"/>
            </a:endParaRPr>
          </a:p>
          <a:p>
            <a:pPr marL="114300" indent="0">
              <a:buNone/>
            </a:pPr>
            <a:endParaRPr lang="en-IN">
              <a:cs typeface="Calibri" panose="020F050202020403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AIM</a:t>
            </a:r>
            <a:endParaRPr lang="en-IN" altLang="en-US"/>
          </a:p>
        </p:txBody>
      </p:sp>
      <p:sp>
        <p:nvSpPr>
          <p:cNvPr id="4" name="Text Box 3"/>
          <p:cNvSpPr txBox="1"/>
          <p:nvPr/>
        </p:nvSpPr>
        <p:spPr>
          <a:xfrm>
            <a:off x="57785" y="1287145"/>
            <a:ext cx="5666105" cy="4831080"/>
          </a:xfrm>
          <a:prstGeom prst="rect">
            <a:avLst/>
          </a:prstGeom>
          <a:noFill/>
        </p:spPr>
        <p:txBody>
          <a:bodyPr wrap="square" rtlCol="0" anchor="t">
            <a:spAutoFit/>
          </a:bodyPr>
          <a:p>
            <a:pPr indent="0"/>
            <a:r>
              <a:rPr lang="en-US" sz="2800" b="1" i="1">
                <a:gradFill>
                  <a:gsLst>
                    <a:gs pos="0">
                      <a:srgbClr val="14CD68"/>
                    </a:gs>
                    <a:gs pos="100000">
                      <a:srgbClr val="035C7D"/>
                    </a:gs>
                  </a:gsLst>
                  <a:lin scaled="0"/>
                </a:gradFill>
                <a:latin typeface="Cambria" panose="02040503050406030204" charset="0"/>
                <a:cs typeface="Calibri" panose="020F0502020204030204" charset="0"/>
                <a:sym typeface="+mn-ea"/>
              </a:rPr>
              <a:t> </a:t>
            </a:r>
            <a:r>
              <a:rPr lang="en-US" sz="2800" i="1">
                <a:gradFill>
                  <a:gsLst>
                    <a:gs pos="0">
                      <a:srgbClr val="14CD68"/>
                    </a:gs>
                    <a:gs pos="100000">
                      <a:srgbClr val="035C7D"/>
                    </a:gs>
                  </a:gsLst>
                  <a:lin scaled="0"/>
                </a:gradFill>
                <a:latin typeface="Cambria" panose="02040503050406030204" charset="0"/>
                <a:cs typeface="Calibri" panose="020F0502020204030204" charset="0"/>
                <a:sym typeface="+mn-ea"/>
              </a:rPr>
              <a:t>The aim of </a:t>
            </a:r>
            <a:r>
              <a:rPr lang="en-US" sz="2800" b="1" i="1">
                <a:gradFill>
                  <a:gsLst>
                    <a:gs pos="0">
                      <a:srgbClr val="14CD68"/>
                    </a:gs>
                    <a:gs pos="100000">
                      <a:srgbClr val="035C7D"/>
                    </a:gs>
                  </a:gsLst>
                  <a:lin scaled="0"/>
                </a:gradFill>
                <a:latin typeface="Cambria" panose="02040503050406030204" charset="0"/>
                <a:cs typeface="Calibri" panose="020F0502020204030204" charset="0"/>
                <a:sym typeface="+mn-ea"/>
              </a:rPr>
              <a:t>MOVIE RECOMMENEDATION </a:t>
            </a:r>
            <a:r>
              <a:rPr lang="en-IN" altLang="en-US" sz="2800" b="1" i="1">
                <a:gradFill>
                  <a:gsLst>
                    <a:gs pos="0">
                      <a:srgbClr val="14CD68"/>
                    </a:gs>
                    <a:gs pos="100000">
                      <a:srgbClr val="035C7D"/>
                    </a:gs>
                  </a:gsLst>
                  <a:lin scaled="0"/>
                </a:gradFill>
                <a:latin typeface="Cambria" panose="02040503050406030204" charset="0"/>
                <a:cs typeface="Calibri" panose="020F0502020204030204" charset="0"/>
                <a:sym typeface="+mn-ea"/>
              </a:rPr>
              <a:t>AND RATING </a:t>
            </a:r>
            <a:r>
              <a:rPr lang="en-US" sz="2800" b="1" i="1">
                <a:gradFill>
                  <a:gsLst>
                    <a:gs pos="0">
                      <a:srgbClr val="14CD68"/>
                    </a:gs>
                    <a:gs pos="100000">
                      <a:srgbClr val="035C7D"/>
                    </a:gs>
                  </a:gsLst>
                  <a:lin scaled="0"/>
                </a:gradFill>
                <a:latin typeface="Cambria" panose="02040503050406030204" charset="0"/>
                <a:cs typeface="Calibri" panose="020F0502020204030204" charset="0"/>
                <a:sym typeface="+mn-ea"/>
              </a:rPr>
              <a:t>WEBSITE</a:t>
            </a:r>
            <a:r>
              <a:rPr lang="en-US" sz="2800" i="1">
                <a:gradFill>
                  <a:gsLst>
                    <a:gs pos="0">
                      <a:srgbClr val="14CD68"/>
                    </a:gs>
                    <a:gs pos="100000">
                      <a:srgbClr val="035C7D"/>
                    </a:gs>
                  </a:gsLst>
                  <a:lin scaled="0"/>
                </a:gradFill>
                <a:latin typeface="Cambria" panose="02040503050406030204" charset="0"/>
                <a:cs typeface="Calibri" panose="020F0502020204030204" charset="0"/>
                <a:sym typeface="+mn-ea"/>
              </a:rPr>
              <a:t> is </a:t>
            </a:r>
            <a:r>
              <a:rPr lang="en-IN" altLang="en-US" sz="2800" i="1">
                <a:gradFill>
                  <a:gsLst>
                    <a:gs pos="0">
                      <a:srgbClr val="14CD68"/>
                    </a:gs>
                    <a:gs pos="100000">
                      <a:srgbClr val="035C7D"/>
                    </a:gs>
                  </a:gsLst>
                  <a:lin scaled="0"/>
                </a:gradFill>
                <a:latin typeface="Cambria" panose="02040503050406030204" charset="0"/>
                <a:cs typeface="Calibri" panose="020F0502020204030204" charset="0"/>
                <a:sym typeface="+mn-ea"/>
              </a:rPr>
              <a:t>to</a:t>
            </a:r>
            <a:r>
              <a:rPr lang="en-IN" altLang="en-US" sz="2800" i="1">
                <a:gradFill>
                  <a:gsLst>
                    <a:gs pos="0">
                      <a:srgbClr val="14CD68"/>
                    </a:gs>
                    <a:gs pos="100000">
                      <a:srgbClr val="035C7D"/>
                    </a:gs>
                  </a:gsLst>
                  <a:lin scaled="0"/>
                </a:gradFill>
                <a:latin typeface="Cambria" panose="02040503050406030204" charset="0"/>
                <a:cs typeface="serif" charset="0"/>
                <a:sym typeface="+mn-ea"/>
              </a:rPr>
              <a:t> </a:t>
            </a:r>
            <a:r>
              <a:rPr lang="en-US" sz="2800" i="1">
                <a:gradFill>
                  <a:gsLst>
                    <a:gs pos="0">
                      <a:srgbClr val="14CD68"/>
                    </a:gs>
                    <a:gs pos="100000">
                      <a:srgbClr val="035C7D"/>
                    </a:gs>
                  </a:gsLst>
                  <a:lin scaled="0"/>
                </a:gradFill>
                <a:latin typeface="Cambria" panose="02040503050406030204" charset="0"/>
                <a:cs typeface="serif" charset="0"/>
                <a:sym typeface="+mn-ea"/>
              </a:rPr>
              <a:t>RECOMMEND THE USER MOVIES BASED UPON </a:t>
            </a:r>
            <a:r>
              <a:rPr lang="en-IN" altLang="en-US" sz="2800" i="1">
                <a:gradFill>
                  <a:gsLst>
                    <a:gs pos="0">
                      <a:srgbClr val="14CD68"/>
                    </a:gs>
                    <a:gs pos="100000">
                      <a:srgbClr val="035C7D"/>
                    </a:gs>
                  </a:gsLst>
                  <a:lin scaled="0"/>
                </a:gradFill>
                <a:latin typeface="Cambria" panose="02040503050406030204" charset="0"/>
                <a:cs typeface="serif" charset="0"/>
                <a:sym typeface="+mn-ea"/>
              </a:rPr>
              <a:t>HIS INTEREST</a:t>
            </a:r>
            <a:r>
              <a:rPr lang="en-US" sz="2800" i="1">
                <a:gradFill>
                  <a:gsLst>
                    <a:gs pos="0">
                      <a:srgbClr val="14CD68"/>
                    </a:gs>
                    <a:gs pos="100000">
                      <a:srgbClr val="035C7D"/>
                    </a:gs>
                  </a:gsLst>
                  <a:lin scaled="0"/>
                </a:gradFill>
                <a:latin typeface="Cambria" panose="02040503050406030204" charset="0"/>
                <a:cs typeface="serif" charset="0"/>
                <a:sym typeface="+mn-ea"/>
              </a:rPr>
              <a:t>using </a:t>
            </a:r>
            <a:r>
              <a:rPr lang="en-US" sz="2800" b="1" i="1">
                <a:gradFill>
                  <a:gsLst>
                    <a:gs pos="0">
                      <a:srgbClr val="14CD68"/>
                    </a:gs>
                    <a:gs pos="100000">
                      <a:srgbClr val="035C7D"/>
                    </a:gs>
                  </a:gsLst>
                  <a:lin scaled="0"/>
                </a:gradFill>
                <a:latin typeface="Cambria" panose="02040503050406030204" charset="0"/>
                <a:cs typeface="serif" charset="0"/>
                <a:sym typeface="+mn-ea"/>
              </a:rPr>
              <a:t>HTML,CSS,JS,PHP,PYTHON,JUPYTER,NOTEBOOK,NOTEPAD.</a:t>
            </a:r>
            <a:endParaRPr lang="en-US" sz="2800" b="1" i="1">
              <a:gradFill>
                <a:gsLst>
                  <a:gs pos="0">
                    <a:srgbClr val="14CD68"/>
                  </a:gs>
                  <a:gs pos="100000">
                    <a:srgbClr val="035C7D"/>
                  </a:gs>
                </a:gsLst>
                <a:lin scaled="0"/>
              </a:gradFill>
              <a:latin typeface="Cambria" panose="02040503050406030204" charset="0"/>
              <a:cs typeface="serif" charset="0"/>
            </a:endParaRPr>
          </a:p>
          <a:p>
            <a:pPr indent="0"/>
            <a:endParaRPr lang="en-US" sz="2800" b="1" i="1">
              <a:gradFill>
                <a:gsLst>
                  <a:gs pos="0">
                    <a:srgbClr val="14CD68"/>
                  </a:gs>
                  <a:gs pos="100000">
                    <a:srgbClr val="035C7D"/>
                  </a:gs>
                </a:gsLst>
                <a:lin scaled="0"/>
              </a:gradFill>
              <a:latin typeface="Cambria" panose="02040503050406030204" charset="0"/>
              <a:cs typeface="serif"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01625" y="367030"/>
            <a:ext cx="7896225" cy="6123940"/>
          </a:xfrm>
          <a:prstGeom prst="rect">
            <a:avLst/>
          </a:prstGeom>
          <a:noFill/>
        </p:spPr>
        <p:txBody>
          <a:bodyPr wrap="square" rtlCol="0" anchor="t">
            <a:spAutoFit/>
          </a:bodyPr>
          <a:p>
            <a:pPr marL="114300" indent="0">
              <a:buNone/>
            </a:pPr>
            <a:r>
              <a:rPr lang="en-IN" sz="2800" b="1" i="1" dirty="0">
                <a:solidFill>
                  <a:srgbClr val="FF0000"/>
                </a:solidFill>
                <a:latin typeface="+mj-lt"/>
                <a:cs typeface="+mj-lt"/>
                <a:sym typeface="+mn-ea"/>
              </a:rPr>
              <a:t>The attributes of other movies are compared to the reference attributes via a similarity cosine function to find out a value that can be used for finding out how interrelated the movies are to the movie provided in the argument. </a:t>
            </a:r>
            <a:endParaRPr lang="en-IN" sz="2800" b="1" i="1" dirty="0">
              <a:solidFill>
                <a:srgbClr val="FF0000"/>
              </a:solidFill>
              <a:latin typeface="+mj-lt"/>
              <a:cs typeface="+mj-lt"/>
              <a:sym typeface="+mn-ea"/>
            </a:endParaRPr>
          </a:p>
          <a:p>
            <a:pPr marL="114300" indent="0">
              <a:buNone/>
            </a:pPr>
            <a:endParaRPr lang="en-IN" sz="2800" b="1" i="1" dirty="0">
              <a:solidFill>
                <a:srgbClr val="FF0000"/>
              </a:solidFill>
              <a:latin typeface="+mj-lt"/>
              <a:cs typeface="+mj-lt"/>
              <a:sym typeface="+mn-ea"/>
            </a:endParaRPr>
          </a:p>
          <a:p>
            <a:pPr marL="114300" indent="0">
              <a:buNone/>
            </a:pPr>
            <a:r>
              <a:rPr lang="en-IN" sz="2800" b="1" i="1" dirty="0">
                <a:gradFill>
                  <a:gsLst>
                    <a:gs pos="0">
                      <a:srgbClr val="14CD68"/>
                    </a:gs>
                    <a:gs pos="100000">
                      <a:srgbClr val="0B6E38"/>
                    </a:gs>
                  </a:gsLst>
                  <a:lin scaled="0"/>
                </a:gradFill>
                <a:latin typeface="+mj-lt"/>
                <a:cs typeface="+mj-lt"/>
                <a:sym typeface="+mn-ea"/>
              </a:rPr>
              <a:t>Then, we sort the movies based on this value and, the movies with the top ten values are displayed on screen from a dataset of almost 5000 movies.</a:t>
            </a:r>
            <a:endParaRPr lang="en-IN" sz="2800" b="1" i="1" dirty="0">
              <a:gradFill>
                <a:gsLst>
                  <a:gs pos="0">
                    <a:srgbClr val="14CD68"/>
                  </a:gs>
                  <a:gs pos="100000">
                    <a:srgbClr val="0B6E38"/>
                  </a:gs>
                </a:gsLst>
                <a:lin scaled="0"/>
              </a:gradFill>
              <a:latin typeface="+mj-lt"/>
              <a:cs typeface="+mj-lt"/>
              <a:sym typeface="+mn-ea"/>
            </a:endParaRPr>
          </a:p>
          <a:p>
            <a:pPr marL="114300" indent="0">
              <a:buNone/>
            </a:pPr>
            <a:endParaRPr lang="en-IN" sz="2800" b="1" i="1" dirty="0">
              <a:solidFill>
                <a:srgbClr val="FF0000"/>
              </a:solidFill>
              <a:latin typeface="+mj-lt"/>
              <a:cs typeface="+mj-lt"/>
            </a:endParaRPr>
          </a:p>
          <a:p>
            <a:pPr marL="114300" indent="0">
              <a:buNone/>
            </a:pPr>
            <a:r>
              <a:rPr lang="en-IN" sz="2800" b="1" i="1" dirty="0">
                <a:solidFill>
                  <a:srgbClr val="FF0000"/>
                </a:solidFill>
                <a:latin typeface="+mj-lt"/>
                <a:cs typeface="+mj-lt"/>
                <a:sym typeface="+mn-ea"/>
              </a:rPr>
              <a:t> </a:t>
            </a:r>
            <a:r>
              <a:rPr lang="en-IN" sz="2800" b="1" i="1" dirty="0">
                <a:gradFill>
                  <a:gsLst>
                    <a:gs pos="0">
                      <a:srgbClr val="012D86"/>
                    </a:gs>
                    <a:gs pos="100000">
                      <a:srgbClr val="0E2557"/>
                    </a:gs>
                  </a:gsLst>
                  <a:lin scaled="0"/>
                </a:gradFill>
                <a:latin typeface="+mj-lt"/>
                <a:cs typeface="+mj-lt"/>
                <a:sym typeface="+mn-ea"/>
              </a:rPr>
              <a:t>This is all done by the backend python server and output is sent to the html page which will interpret the output and display it.</a:t>
            </a:r>
            <a:endParaRPr lang="en-IN" sz="2800" b="1" i="1" dirty="0">
              <a:gradFill>
                <a:gsLst>
                  <a:gs pos="0">
                    <a:srgbClr val="012D86"/>
                  </a:gs>
                  <a:gs pos="100000">
                    <a:srgbClr val="0E2557"/>
                  </a:gs>
                </a:gsLst>
                <a:lin scaled="0"/>
              </a:gradFill>
              <a:latin typeface="+mj-lt"/>
              <a:cs typeface="+mj-lt"/>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955"/>
            <a:ext cx="7620000" cy="1143000"/>
          </a:xfrm>
        </p:spPr>
        <p:txBody>
          <a:bodyPr/>
          <a:lstStyle/>
          <a:p>
            <a:r>
              <a:rPr lang="en-IN" altLang="en-GB" dirty="0"/>
              <a:t>4.</a:t>
            </a:r>
            <a:r>
              <a:rPr lang="en-GB" dirty="0"/>
              <a:t>Explanation of backend</a:t>
            </a:r>
            <a:endParaRPr lang="en-GB" dirty="0"/>
          </a:p>
        </p:txBody>
      </p:sp>
      <p:sp>
        <p:nvSpPr>
          <p:cNvPr id="3" name="Content Placeholder 2"/>
          <p:cNvSpPr>
            <a:spLocks noGrp="1"/>
          </p:cNvSpPr>
          <p:nvPr>
            <p:ph idx="1"/>
          </p:nvPr>
        </p:nvSpPr>
        <p:spPr>
          <a:xfrm>
            <a:off x="457200" y="1614805"/>
            <a:ext cx="7620000" cy="4800600"/>
          </a:xfrm>
        </p:spPr>
        <p:txBody>
          <a:bodyPr vert="horz" lIns="91440" tIns="45720" rIns="91440" bIns="45720" rtlCol="0" anchor="t">
            <a:normAutofit/>
          </a:bodyPr>
          <a:lstStyle/>
          <a:p>
            <a:r>
              <a:rPr lang="en-GB" sz="2800" i="1" dirty="0">
                <a:solidFill>
                  <a:srgbClr val="002060"/>
                </a:solidFill>
                <a:latin typeface="Agency FB" panose="020B0503020202020204" charset="0"/>
                <a:cs typeface="Agency FB" panose="020B0503020202020204" charset="0"/>
              </a:rPr>
              <a:t>We have created a table that contains all the information about the movies, such as title, release date, actors, director, rating, etc</a:t>
            </a:r>
            <a:endParaRPr lang="en-GB" sz="2800" i="1" dirty="0">
              <a:solidFill>
                <a:srgbClr val="002060"/>
              </a:solidFill>
              <a:latin typeface="Agency FB" panose="020B0503020202020204" charset="0"/>
              <a:cs typeface="Agency FB" panose="020B0503020202020204" charset="0"/>
            </a:endParaRPr>
          </a:p>
          <a:p>
            <a:r>
              <a:rPr lang="en-GB" sz="2800" i="1" dirty="0">
                <a:solidFill>
                  <a:srgbClr val="002060"/>
                </a:solidFill>
                <a:latin typeface="Agency FB" panose="020B0503020202020204" charset="0"/>
                <a:cs typeface="Agency FB" panose="020B0503020202020204" charset="0"/>
              </a:rPr>
              <a:t>PHP code extracts all the movies and displays it in the homepage.</a:t>
            </a:r>
            <a:endParaRPr lang="en-GB" sz="2800" i="1" dirty="0">
              <a:solidFill>
                <a:srgbClr val="002060"/>
              </a:solidFill>
              <a:latin typeface="Agency FB" panose="020B0503020202020204" charset="0"/>
              <a:cs typeface="Agency FB" panose="020B0503020202020204" charset="0"/>
            </a:endParaRPr>
          </a:p>
          <a:p>
            <a:r>
              <a:rPr lang="en-GB" sz="2800" i="1" dirty="0">
                <a:solidFill>
                  <a:srgbClr val="002060"/>
                </a:solidFill>
                <a:latin typeface="Agency FB" panose="020B0503020202020204" charset="0"/>
                <a:cs typeface="Agency FB" panose="020B0503020202020204" charset="0"/>
              </a:rPr>
              <a:t>PHP code also has a sort function to filter movies based on criteria</a:t>
            </a:r>
            <a:endParaRPr lang="en-GB" sz="2800" i="1" dirty="0">
              <a:solidFill>
                <a:srgbClr val="002060"/>
              </a:solidFill>
              <a:latin typeface="Agency FB" panose="020B0503020202020204" charset="0"/>
              <a:cs typeface="Agency FB" panose="020B0503020202020204" charset="0"/>
            </a:endParaRPr>
          </a:p>
          <a:p>
            <a:endParaRPr lang="en-GB" sz="2800" i="1" dirty="0">
              <a:solidFill>
                <a:srgbClr val="002060"/>
              </a:solidFill>
              <a:latin typeface="Agency FB" panose="020B0503020202020204" charset="0"/>
              <a:cs typeface="Agency FB" panose="020B050302020202020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ea typeface="Cambria" panose="02040503050406030204"/>
              </a:rPr>
              <a:t>Movies database</a:t>
            </a:r>
            <a:endParaRPr lang="en-GB" dirty="0"/>
          </a:p>
        </p:txBody>
      </p:sp>
      <p:pic>
        <p:nvPicPr>
          <p:cNvPr id="4" name="Picture 4" descr="A screenshot of a computer&#10;&#10;Description generated with very high confidence"/>
          <p:cNvPicPr>
            <a:picLocks noGrp="1" noChangeAspect="1"/>
          </p:cNvPicPr>
          <p:nvPr>
            <p:ph idx="1"/>
          </p:nvPr>
        </p:nvPicPr>
        <p:blipFill>
          <a:blip r:embed="rId1"/>
          <a:stretch>
            <a:fillRect/>
          </a:stretch>
        </p:blipFill>
        <p:spPr>
          <a:xfrm>
            <a:off x="457200" y="1857375"/>
            <a:ext cx="7620000" cy="4286250"/>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err="1"/>
              <a:t>Jupyter</a:t>
            </a:r>
            <a:r>
              <a:rPr lang="en-IN" dirty="0"/>
              <a:t> notebook for Movie Recommendation</a:t>
            </a:r>
            <a:endParaRPr lang="en-IN" dirty="0"/>
          </a:p>
        </p:txBody>
      </p:sp>
      <p:pic>
        <p:nvPicPr>
          <p:cNvPr id="3075" name="Picture 3"/>
          <p:cNvPicPr>
            <a:picLocks noGrp="1" noChangeAspect="1" noChangeArrowheads="1"/>
          </p:cNvPicPr>
          <p:nvPr>
            <p:ph idx="1"/>
          </p:nvPr>
        </p:nvPicPr>
        <p:blipFill>
          <a:blip r:embed="rId1" cstate="print">
            <a:extLst>
              <a:ext uri="{28A0092B-C50C-407E-A947-70E740481C1C}">
                <a14:useLocalDpi xmlns:a14="http://schemas.microsoft.com/office/drawing/2010/main" val="0"/>
              </a:ext>
            </a:extLst>
          </a:blip>
          <a:stretch>
            <a:fillRect/>
          </a:stretch>
        </p:blipFill>
        <p:spPr bwMode="auto">
          <a:xfrm>
            <a:off x="457200" y="1857375"/>
            <a:ext cx="7620000" cy="428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Dataset attributes</a:t>
            </a:r>
            <a:endParaRPr lang="en-IN" dirty="0"/>
          </a:p>
        </p:txBody>
      </p:sp>
      <p:pic>
        <p:nvPicPr>
          <p:cNvPr id="4098" name="Picture 2"/>
          <p:cNvPicPr>
            <a:picLocks noGrp="1" noChangeAspect="1" noChangeArrowheads="1"/>
          </p:cNvPicPr>
          <p:nvPr>
            <p:ph idx="1"/>
          </p:nvPr>
        </p:nvPicPr>
        <p:blipFill>
          <a:blip r:embed="rId1" cstate="print">
            <a:extLst>
              <a:ext uri="{28A0092B-C50C-407E-A947-70E740481C1C}">
                <a14:useLocalDpi xmlns:a14="http://schemas.microsoft.com/office/drawing/2010/main" val="0"/>
              </a:ext>
            </a:extLst>
          </a:blip>
          <a:stretch>
            <a:fillRect/>
          </a:stretch>
        </p:blipFill>
        <p:spPr bwMode="auto">
          <a:xfrm>
            <a:off x="457200" y="1857375"/>
            <a:ext cx="7620000" cy="428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Movie Recommendation webpage</a:t>
            </a:r>
            <a:endParaRPr lang="en-IN" dirty="0"/>
          </a:p>
        </p:txBody>
      </p:sp>
      <p:pic>
        <p:nvPicPr>
          <p:cNvPr id="4098" name="Picture 2"/>
          <p:cNvPicPr>
            <a:picLocks noGrp="1" noChangeAspect="1" noChangeArrowheads="1"/>
          </p:cNvPicPr>
          <p:nvPr>
            <p:ph idx="1"/>
          </p:nvPr>
        </p:nvPicPr>
        <p:blipFill>
          <a:blip r:embed="rId1" cstate="print">
            <a:extLst>
              <a:ext uri="{28A0092B-C50C-407E-A947-70E740481C1C}">
                <a14:useLocalDpi xmlns:a14="http://schemas.microsoft.com/office/drawing/2010/main" val="0"/>
              </a:ext>
            </a:extLst>
          </a:blip>
          <a:stretch>
            <a:fillRect/>
          </a:stretch>
        </p:blipFill>
        <p:spPr bwMode="auto">
          <a:xfrm>
            <a:off x="457200" y="1857375"/>
            <a:ext cx="7620000" cy="428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115" y="125413"/>
            <a:ext cx="7620000" cy="1143000"/>
          </a:xfrm>
        </p:spPr>
        <p:txBody>
          <a:bodyPr>
            <a:normAutofit/>
          </a:bodyPr>
          <a:lstStyle/>
          <a:p>
            <a:r>
              <a:rPr lang="en-IN" sz="2400" b="1" i="1" dirty="0">
                <a:gradFill>
                  <a:gsLst>
                    <a:gs pos="0">
                      <a:srgbClr val="012D86"/>
                    </a:gs>
                    <a:gs pos="100000">
                      <a:srgbClr val="0E2557"/>
                    </a:gs>
                  </a:gsLst>
                  <a:lin scaled="0"/>
                </a:gradFill>
              </a:rPr>
              <a:t>Input and results(THE AVENGERS MOVIE IS TYPED IN SEARCH BAR AND SIMILAR MOVIES TO IT ARE DISPLAYED)</a:t>
            </a:r>
            <a:endParaRPr lang="en-IN" sz="2400" b="1" i="1" dirty="0">
              <a:gradFill>
                <a:gsLst>
                  <a:gs pos="0">
                    <a:srgbClr val="012D86"/>
                  </a:gs>
                  <a:gs pos="100000">
                    <a:srgbClr val="0E2557"/>
                  </a:gs>
                </a:gsLst>
                <a:lin scaled="0"/>
              </a:gradFill>
            </a:endParaRPr>
          </a:p>
        </p:txBody>
      </p:sp>
      <p:pic>
        <p:nvPicPr>
          <p:cNvPr id="5122" name="Picture 2"/>
          <p:cNvPicPr>
            <a:picLocks noGrp="1" noChangeAspect="1" noChangeArrowheads="1"/>
          </p:cNvPicPr>
          <p:nvPr>
            <p:ph idx="1"/>
          </p:nvPr>
        </p:nvPicPr>
        <p:blipFill rotWithShape="1">
          <a:blip r:embed="rId1" cstate="print">
            <a:extLst>
              <a:ext uri="{28A0092B-C50C-407E-A947-70E740481C1C}">
                <a14:useLocalDpi xmlns:a14="http://schemas.microsoft.com/office/drawing/2010/main" val="0"/>
              </a:ext>
            </a:extLst>
          </a:blip>
          <a:srcRect l="9666" r="7672" b="29960"/>
          <a:stretch>
            <a:fillRect/>
          </a:stretch>
        </p:blipFill>
        <p:spPr bwMode="auto">
          <a:xfrm>
            <a:off x="680720" y="1640205"/>
            <a:ext cx="7224395" cy="4610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5123" name="Picture 3"/>
          <p:cNvPicPr>
            <a:picLocks noChangeAspect="1" noChangeArrowheads="1"/>
          </p:cNvPicPr>
          <p:nvPr>
            <p:ph idx="1"/>
          </p:nvPr>
        </p:nvPicPr>
        <p:blipFill rotWithShape="1">
          <a:blip r:embed="rId1" cstate="print">
            <a:extLst>
              <a:ext uri="{28A0092B-C50C-407E-A947-70E740481C1C}">
                <a14:useLocalDpi xmlns:a14="http://schemas.microsoft.com/office/drawing/2010/main" val="0"/>
              </a:ext>
            </a:extLst>
          </a:blip>
          <a:srcRect l="12525" t="13779" r="15866"/>
          <a:stretch>
            <a:fillRect/>
          </a:stretch>
        </p:blipFill>
        <p:spPr bwMode="auto">
          <a:xfrm>
            <a:off x="457200" y="557530"/>
            <a:ext cx="7620000" cy="592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5.Explanation of Chat app</a:t>
            </a:r>
            <a:endParaRPr lang="en-IN" dirty="0"/>
          </a:p>
        </p:txBody>
      </p:sp>
      <p:sp>
        <p:nvSpPr>
          <p:cNvPr id="3" name="Content Placeholder 2"/>
          <p:cNvSpPr>
            <a:spLocks noGrp="1"/>
          </p:cNvSpPr>
          <p:nvPr>
            <p:ph sz="half" idx="1"/>
          </p:nvPr>
        </p:nvSpPr>
        <p:spPr>
          <a:xfrm>
            <a:off x="457200" y="1536065"/>
            <a:ext cx="5784850" cy="4590415"/>
          </a:xfrm>
        </p:spPr>
        <p:txBody>
          <a:bodyPr vert="horz" lIns="91440" tIns="45720" rIns="91440" bIns="45720" rtlCol="0" anchor="t">
            <a:normAutofit lnSpcReduction="20000"/>
          </a:bodyPr>
          <a:lstStyle/>
          <a:p>
            <a:r>
              <a:rPr lang="en-IN" sz="2000" b="1" i="1" dirty="0">
                <a:gradFill>
                  <a:gsLst>
                    <a:gs pos="0">
                      <a:srgbClr val="14CD68"/>
                    </a:gs>
                    <a:gs pos="100000">
                      <a:srgbClr val="0B6E38"/>
                    </a:gs>
                  </a:gsLst>
                  <a:lin scaled="0"/>
                </a:gradFill>
                <a:latin typeface="+mj-lt"/>
                <a:cs typeface="+mj-lt"/>
              </a:rPr>
              <a:t>First, users will have to register in the Chat app</a:t>
            </a:r>
            <a:endParaRPr lang="en-IN" sz="2000" b="1" i="1" dirty="0">
              <a:gradFill>
                <a:gsLst>
                  <a:gs pos="0">
                    <a:srgbClr val="14CD68"/>
                  </a:gs>
                  <a:gs pos="100000">
                    <a:srgbClr val="0B6E38"/>
                  </a:gs>
                </a:gsLst>
                <a:lin scaled="0"/>
              </a:gradFill>
              <a:latin typeface="+mj-lt"/>
              <a:cs typeface="+mj-lt"/>
            </a:endParaRPr>
          </a:p>
          <a:p>
            <a:pPr marL="114300" indent="0">
              <a:buNone/>
            </a:pPr>
            <a:endParaRPr lang="en-IN" sz="2000" b="1" i="1" dirty="0">
              <a:gradFill>
                <a:gsLst>
                  <a:gs pos="0">
                    <a:srgbClr val="14CD68"/>
                  </a:gs>
                  <a:gs pos="100000">
                    <a:srgbClr val="0B6E38"/>
                  </a:gs>
                </a:gsLst>
                <a:lin scaled="0"/>
              </a:gradFill>
              <a:latin typeface="+mj-lt"/>
              <a:cs typeface="+mj-lt"/>
            </a:endParaRPr>
          </a:p>
          <a:p>
            <a:r>
              <a:rPr lang="en-IN" sz="2000" b="1" i="1" dirty="0">
                <a:gradFill>
                  <a:gsLst>
                    <a:gs pos="0">
                      <a:srgbClr val="14CD68"/>
                    </a:gs>
                    <a:gs pos="100000">
                      <a:srgbClr val="0B6E38"/>
                    </a:gs>
                  </a:gsLst>
                  <a:lin scaled="0"/>
                </a:gradFill>
                <a:latin typeface="+mj-lt"/>
                <a:cs typeface="+mj-lt"/>
              </a:rPr>
              <a:t>Next, they can log in and start chatting with other users</a:t>
            </a:r>
            <a:endParaRPr lang="en-IN" sz="2000" b="1" i="1" dirty="0">
              <a:gradFill>
                <a:gsLst>
                  <a:gs pos="0">
                    <a:srgbClr val="14CD68"/>
                  </a:gs>
                  <a:gs pos="100000">
                    <a:srgbClr val="0B6E38"/>
                  </a:gs>
                </a:gsLst>
                <a:lin scaled="0"/>
              </a:gradFill>
              <a:latin typeface="+mj-lt"/>
              <a:cs typeface="+mj-lt"/>
            </a:endParaRPr>
          </a:p>
          <a:p>
            <a:pPr marL="114300" indent="0">
              <a:buNone/>
            </a:pPr>
            <a:endParaRPr lang="en-IN" sz="2000" b="1" i="1" dirty="0">
              <a:gradFill>
                <a:gsLst>
                  <a:gs pos="0">
                    <a:srgbClr val="14CD68"/>
                  </a:gs>
                  <a:gs pos="100000">
                    <a:srgbClr val="0B6E38"/>
                  </a:gs>
                </a:gsLst>
                <a:lin scaled="0"/>
              </a:gradFill>
              <a:latin typeface="+mj-lt"/>
              <a:cs typeface="+mj-lt"/>
            </a:endParaRPr>
          </a:p>
          <a:p>
            <a:r>
              <a:rPr lang="en-IN" sz="2000" b="1" i="1" dirty="0">
                <a:gradFill>
                  <a:gsLst>
                    <a:gs pos="0">
                      <a:srgbClr val="14CD68"/>
                    </a:gs>
                    <a:gs pos="100000">
                      <a:srgbClr val="0B6E38"/>
                    </a:gs>
                  </a:gsLst>
                  <a:lin scaled="0"/>
                </a:gradFill>
                <a:latin typeface="+mj-lt"/>
                <a:cs typeface="+mj-lt"/>
              </a:rPr>
              <a:t>They have an option next to the username of each user, to start a chat with them. They can text and send images and can also delete messages or images they no longer need.</a:t>
            </a:r>
            <a:endParaRPr lang="en-IN" sz="2000" b="1" i="1" dirty="0">
              <a:gradFill>
                <a:gsLst>
                  <a:gs pos="0">
                    <a:srgbClr val="14CD68"/>
                  </a:gs>
                  <a:gs pos="100000">
                    <a:srgbClr val="0B6E38"/>
                  </a:gs>
                </a:gsLst>
                <a:lin scaled="0"/>
              </a:gradFill>
              <a:latin typeface="+mj-lt"/>
              <a:cs typeface="+mj-lt"/>
            </a:endParaRPr>
          </a:p>
          <a:p>
            <a:pPr marL="114300" indent="0">
              <a:buNone/>
            </a:pPr>
            <a:endParaRPr lang="en-IN" sz="2000" b="1" i="1" dirty="0">
              <a:gradFill>
                <a:gsLst>
                  <a:gs pos="0">
                    <a:srgbClr val="14CD68"/>
                  </a:gs>
                  <a:gs pos="100000">
                    <a:srgbClr val="0B6E38"/>
                  </a:gs>
                </a:gsLst>
                <a:lin scaled="0"/>
              </a:gradFill>
              <a:latin typeface="+mj-lt"/>
              <a:cs typeface="+mj-lt"/>
            </a:endParaRPr>
          </a:p>
          <a:p>
            <a:r>
              <a:rPr lang="en-IN" sz="2000" b="1" i="1" dirty="0">
                <a:gradFill>
                  <a:gsLst>
                    <a:gs pos="0">
                      <a:srgbClr val="14CD68"/>
                    </a:gs>
                    <a:gs pos="100000">
                      <a:srgbClr val="0B6E38"/>
                    </a:gs>
                  </a:gsLst>
                  <a:lin scaled="0"/>
                </a:gradFill>
                <a:latin typeface="+mj-lt"/>
                <a:cs typeface="+mj-lt"/>
              </a:rPr>
              <a:t>There is also a group chat option to converse with everyone present in the chat application</a:t>
            </a:r>
            <a:endParaRPr lang="en-IN" sz="2000" b="1" i="1" dirty="0">
              <a:gradFill>
                <a:gsLst>
                  <a:gs pos="0">
                    <a:srgbClr val="14CD68"/>
                  </a:gs>
                  <a:gs pos="100000">
                    <a:srgbClr val="0B6E38"/>
                  </a:gs>
                </a:gsLst>
                <a:lin scaled="0"/>
              </a:gradFill>
              <a:latin typeface="+mj-lt"/>
              <a:cs typeface="+mj-lt"/>
            </a:endParaRPr>
          </a:p>
          <a:p>
            <a:pPr marL="114300" indent="0">
              <a:buNone/>
            </a:pPr>
            <a:endParaRPr lang="en-IN" sz="2000" b="1" i="1" dirty="0">
              <a:gradFill>
                <a:gsLst>
                  <a:gs pos="0">
                    <a:srgbClr val="14CD68"/>
                  </a:gs>
                  <a:gs pos="100000">
                    <a:srgbClr val="0B6E38"/>
                  </a:gs>
                </a:gsLst>
                <a:lin scaled="0"/>
              </a:gradFill>
              <a:latin typeface="+mj-lt"/>
              <a:cs typeface="+mj-lt"/>
            </a:endParaRPr>
          </a:p>
          <a:p>
            <a:r>
              <a:rPr lang="en-IN" sz="2000" b="1" i="1" dirty="0">
                <a:gradFill>
                  <a:gsLst>
                    <a:gs pos="0">
                      <a:srgbClr val="14CD68"/>
                    </a:gs>
                    <a:gs pos="100000">
                      <a:srgbClr val="0B6E38"/>
                    </a:gs>
                  </a:gsLst>
                  <a:lin scaled="0"/>
                </a:gradFill>
                <a:latin typeface="+mj-lt"/>
                <a:cs typeface="+mj-lt"/>
              </a:rPr>
              <a:t>Users can then log out after conversing with the desired person</a:t>
            </a:r>
            <a:endParaRPr lang="en-IN" sz="2000" b="1" i="1" dirty="0">
              <a:gradFill>
                <a:gsLst>
                  <a:gs pos="0">
                    <a:srgbClr val="14CD68"/>
                  </a:gs>
                  <a:gs pos="100000">
                    <a:srgbClr val="0B6E38"/>
                  </a:gs>
                </a:gsLst>
                <a:lin scaled="0"/>
              </a:gradFill>
              <a:latin typeface="+mj-lt"/>
              <a:cs typeface="+mj-lt"/>
            </a:endParaRPr>
          </a:p>
        </p:txBody>
      </p:sp>
      <p:pic>
        <p:nvPicPr>
          <p:cNvPr id="4" name="Content Placeholder 3"/>
          <p:cNvPicPr>
            <a:picLocks noChangeAspect="1"/>
          </p:cNvPicPr>
          <p:nvPr>
            <p:ph sz="half" idx="2"/>
          </p:nvPr>
        </p:nvPicPr>
        <p:blipFill>
          <a:blip r:embed="rId1"/>
          <a:stretch>
            <a:fillRect/>
          </a:stretch>
        </p:blipFill>
        <p:spPr>
          <a:xfrm>
            <a:off x="6333490" y="29845"/>
            <a:ext cx="2143125" cy="214312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Chat Login Page</a:t>
            </a:r>
            <a:endParaRPr lang="en-IN" dirty="0"/>
          </a:p>
        </p:txBody>
      </p:sp>
      <p:pic>
        <p:nvPicPr>
          <p:cNvPr id="1026" name="Picture 2"/>
          <p:cNvPicPr>
            <a:picLocks noGrp="1" noChangeAspect="1" noChangeArrowheads="1"/>
          </p:cNvPicPr>
          <p:nvPr>
            <p:ph idx="1"/>
          </p:nvPr>
        </p:nvPicPr>
        <p:blipFill>
          <a:blip r:embed="rId1" cstate="print">
            <a:extLst>
              <a:ext uri="{28A0092B-C50C-407E-A947-70E740481C1C}">
                <a14:useLocalDpi xmlns:a14="http://schemas.microsoft.com/office/drawing/2010/main" val="0"/>
              </a:ext>
            </a:extLst>
          </a:blip>
          <a:stretch>
            <a:fillRect/>
          </a:stretch>
        </p:blipFill>
        <p:spPr bwMode="auto">
          <a:xfrm>
            <a:off x="457200" y="1857375"/>
            <a:ext cx="7620000" cy="428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Text Box 99"/>
          <p:cNvSpPr txBox="1"/>
          <p:nvPr/>
        </p:nvSpPr>
        <p:spPr>
          <a:xfrm>
            <a:off x="-22225" y="449580"/>
            <a:ext cx="7994015" cy="4154170"/>
          </a:xfrm>
          <a:prstGeom prst="rect">
            <a:avLst/>
          </a:prstGeom>
          <a:noFill/>
          <a:ln w="9525">
            <a:noFill/>
          </a:ln>
        </p:spPr>
        <p:txBody>
          <a:bodyPr wrap="square">
            <a:spAutoFit/>
          </a:bodyPr>
          <a:p>
            <a:pPr indent="0"/>
            <a:r>
              <a:rPr lang="en-US" sz="2400" b="0" i="1">
                <a:solidFill>
                  <a:srgbClr val="C00000"/>
                </a:solidFill>
                <a:latin typeface="+mj-lt"/>
                <a:cs typeface="+mj-lt"/>
              </a:rPr>
              <a:t>A recommender system is a simple algorithm whose aim is to provide the most relevant information to a user by discovering patterns in a dataset. </a:t>
            </a:r>
            <a:endParaRPr lang="en-US" sz="2400" b="0" i="1">
              <a:solidFill>
                <a:srgbClr val="C00000"/>
              </a:solidFill>
              <a:latin typeface="+mj-lt"/>
              <a:cs typeface="+mj-lt"/>
            </a:endParaRPr>
          </a:p>
          <a:p>
            <a:pPr indent="0"/>
            <a:r>
              <a:rPr lang="en-US" sz="2400" b="0" i="1">
                <a:solidFill>
                  <a:srgbClr val="C00000"/>
                </a:solidFill>
                <a:latin typeface="+mj-lt"/>
                <a:cs typeface="+mj-lt"/>
              </a:rPr>
              <a:t>The algorithm rates the items and shows the user the items that they would rate highly. </a:t>
            </a:r>
            <a:endParaRPr lang="en-US" sz="2400" b="0" i="1">
              <a:solidFill>
                <a:srgbClr val="C00000"/>
              </a:solidFill>
              <a:latin typeface="+mj-lt"/>
              <a:cs typeface="+mj-lt"/>
            </a:endParaRPr>
          </a:p>
          <a:p>
            <a:pPr indent="0"/>
            <a:r>
              <a:rPr lang="en-US" sz="2400" b="0" i="1">
                <a:solidFill>
                  <a:srgbClr val="C00000"/>
                </a:solidFill>
                <a:latin typeface="+mj-lt"/>
                <a:cs typeface="+mj-lt"/>
              </a:rPr>
              <a:t>An example of recommendation in action is when you visit Amazon and you notice that some items are being recommended to you or when Netflix recommends certain movies to you. </a:t>
            </a:r>
            <a:endParaRPr lang="en-US" sz="2400" b="0" i="1">
              <a:solidFill>
                <a:srgbClr val="C00000"/>
              </a:solidFill>
              <a:latin typeface="+mj-lt"/>
              <a:cs typeface="+mj-lt"/>
            </a:endParaRPr>
          </a:p>
          <a:p>
            <a:pPr indent="0"/>
            <a:r>
              <a:rPr lang="en-US" sz="2400" b="0" i="1">
                <a:solidFill>
                  <a:srgbClr val="C00000"/>
                </a:solidFill>
                <a:latin typeface="+mj-lt"/>
                <a:cs typeface="+mj-lt"/>
              </a:rPr>
              <a:t>They are also used by Music streaming applications such as Spotify and Deezer to recommend music that you might like.</a:t>
            </a:r>
            <a:endParaRPr lang="en-US" sz="2400" b="0" i="1">
              <a:solidFill>
                <a:srgbClr val="C00000"/>
              </a:solidFill>
              <a:latin typeface="+mj-lt"/>
              <a:cs typeface="+mj-lt"/>
            </a:endParaRPr>
          </a:p>
        </p:txBody>
      </p:sp>
      <p:pic>
        <p:nvPicPr>
          <p:cNvPr id="5" name="Picture 4"/>
          <p:cNvPicPr/>
          <p:nvPr/>
        </p:nvPicPr>
        <p:blipFill>
          <a:blip r:embed="rId1"/>
          <a:stretch>
            <a:fillRect/>
          </a:stretch>
        </p:blipFill>
        <p:spPr>
          <a:xfrm>
            <a:off x="2232660" y="4603750"/>
            <a:ext cx="4299585" cy="2199640"/>
          </a:xfrm>
          <a:prstGeom prst="rect">
            <a:avLst/>
          </a:prstGeom>
          <a:noFill/>
          <a:ln w="9525">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Chatroom</a:t>
            </a:r>
            <a:r>
              <a:rPr lang="en-IN" dirty="0"/>
              <a:t> homepage</a:t>
            </a:r>
            <a:endParaRPr lang="en-IN" dirty="0"/>
          </a:p>
        </p:txBody>
      </p:sp>
      <p:pic>
        <p:nvPicPr>
          <p:cNvPr id="2050" name="Picture 2"/>
          <p:cNvPicPr>
            <a:picLocks noGrp="1" noChangeAspect="1" noChangeArrowheads="1"/>
          </p:cNvPicPr>
          <p:nvPr>
            <p:ph idx="1"/>
          </p:nvPr>
        </p:nvPicPr>
        <p:blipFill>
          <a:blip r:embed="rId1" cstate="print">
            <a:extLst>
              <a:ext uri="{28A0092B-C50C-407E-A947-70E740481C1C}">
                <a14:useLocalDpi xmlns:a14="http://schemas.microsoft.com/office/drawing/2010/main" val="0"/>
              </a:ext>
            </a:extLst>
          </a:blip>
          <a:stretch>
            <a:fillRect/>
          </a:stretch>
        </p:blipFill>
        <p:spPr bwMode="auto">
          <a:xfrm>
            <a:off x="457200" y="1857375"/>
            <a:ext cx="7620000" cy="428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Chatting window</a:t>
            </a:r>
            <a:endParaRPr lang="en-IN" dirty="0"/>
          </a:p>
        </p:txBody>
      </p:sp>
      <p:pic>
        <p:nvPicPr>
          <p:cNvPr id="3074" name="Picture 2"/>
          <p:cNvPicPr>
            <a:picLocks noGrp="1" noChangeAspect="1" noChangeArrowheads="1"/>
          </p:cNvPicPr>
          <p:nvPr>
            <p:ph idx="1"/>
          </p:nvPr>
        </p:nvPicPr>
        <p:blipFill>
          <a:blip r:embed="rId1" cstate="print">
            <a:extLst>
              <a:ext uri="{28A0092B-C50C-407E-A947-70E740481C1C}">
                <a14:useLocalDpi xmlns:a14="http://schemas.microsoft.com/office/drawing/2010/main" val="0"/>
              </a:ext>
            </a:extLst>
          </a:blip>
          <a:srcRect/>
          <a:stretch>
            <a:fillRect/>
          </a:stretch>
        </p:blipFill>
        <p:spPr bwMode="auto">
          <a:xfrm>
            <a:off x="1259632" y="1556792"/>
            <a:ext cx="6759382" cy="3802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627784" y="5661248"/>
            <a:ext cx="4608512" cy="646331"/>
          </a:xfrm>
          <a:prstGeom prst="rect">
            <a:avLst/>
          </a:prstGeom>
          <a:noFill/>
        </p:spPr>
        <p:txBody>
          <a:bodyPr wrap="square" rtlCol="0">
            <a:spAutoFit/>
          </a:bodyPr>
          <a:lstStyle/>
          <a:p>
            <a:r>
              <a:rPr lang="en-IN" dirty="0"/>
              <a:t>Chat window with deleted texts and random text messages</a:t>
            </a:r>
            <a:endParaRPr lang="en-IN"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955"/>
            <a:ext cx="5648960" cy="1143000"/>
          </a:xfrm>
        </p:spPr>
        <p:txBody>
          <a:bodyPr/>
          <a:lstStyle/>
          <a:p>
            <a:r>
              <a:rPr lang="en-IN" altLang="en-GB" dirty="0">
                <a:ea typeface="Cambria" panose="02040503050406030204"/>
              </a:rPr>
              <a:t>6.</a:t>
            </a:r>
            <a:r>
              <a:rPr lang="en-GB" dirty="0">
                <a:ea typeface="Cambria" panose="02040503050406030204"/>
              </a:rPr>
              <a:t>Explanation of backend of chat </a:t>
            </a:r>
            <a:r>
              <a:rPr lang="en-IN" altLang="en-GB" dirty="0">
                <a:ea typeface="Cambria" panose="02040503050406030204"/>
              </a:rPr>
              <a:t>forum</a:t>
            </a:r>
            <a:endParaRPr lang="en-IN" altLang="en-GB" dirty="0">
              <a:ea typeface="Cambria" panose="02040503050406030204"/>
            </a:endParaRPr>
          </a:p>
        </p:txBody>
      </p:sp>
      <p:sp>
        <p:nvSpPr>
          <p:cNvPr id="3" name="Content Placeholder 2"/>
          <p:cNvSpPr>
            <a:spLocks noGrp="1"/>
          </p:cNvSpPr>
          <p:nvPr>
            <p:ph sz="half" idx="1"/>
          </p:nvPr>
        </p:nvSpPr>
        <p:spPr>
          <a:xfrm>
            <a:off x="357505" y="1906905"/>
            <a:ext cx="5399405" cy="4576445"/>
          </a:xfrm>
        </p:spPr>
        <p:txBody>
          <a:bodyPr vert="horz" lIns="91440" tIns="45720" rIns="91440" bIns="45720" rtlCol="0" anchor="t">
            <a:noAutofit/>
          </a:bodyPr>
          <a:lstStyle/>
          <a:p>
            <a:r>
              <a:rPr lang="en-GB" sz="3200" i="1" dirty="0">
                <a:gradFill>
                  <a:gsLst>
                    <a:gs pos="0">
                      <a:srgbClr val="FE4444"/>
                    </a:gs>
                    <a:gs pos="100000">
                      <a:srgbClr val="832B2B"/>
                    </a:gs>
                  </a:gsLst>
                  <a:lin scaled="0"/>
                </a:gradFill>
                <a:latin typeface="+mj-lt"/>
                <a:cs typeface="+mj-lt"/>
              </a:rPr>
              <a:t>A table is present for the users, and it collects data about username and password. A separate table is used for storing messages, and it contains data such as the message, sender username, receiver username, timestamp.</a:t>
            </a:r>
            <a:endParaRPr lang="en-GB" sz="3200" i="1" dirty="0">
              <a:gradFill>
                <a:gsLst>
                  <a:gs pos="0">
                    <a:srgbClr val="FE4444"/>
                  </a:gs>
                  <a:gs pos="100000">
                    <a:srgbClr val="832B2B"/>
                  </a:gs>
                </a:gsLst>
                <a:lin scaled="0"/>
              </a:gradFill>
              <a:latin typeface="+mj-lt"/>
              <a:cs typeface="+mj-lt"/>
            </a:endParaRPr>
          </a:p>
          <a:p>
            <a:pPr marL="114300" indent="0">
              <a:buNone/>
            </a:pPr>
            <a:endParaRPr lang="en-GB" sz="3200" i="1" dirty="0">
              <a:gradFill>
                <a:gsLst>
                  <a:gs pos="0">
                    <a:srgbClr val="FE4444"/>
                  </a:gs>
                  <a:gs pos="100000">
                    <a:srgbClr val="832B2B"/>
                  </a:gs>
                </a:gsLst>
                <a:lin scaled="0"/>
              </a:gradFill>
              <a:latin typeface="+mj-lt"/>
              <a:cs typeface="+mj-lt"/>
            </a:endParaRPr>
          </a:p>
          <a:p>
            <a:pPr marL="114300" indent="0">
              <a:buNone/>
            </a:pPr>
            <a:endParaRPr lang="en-GB" sz="3200" i="1" dirty="0">
              <a:gradFill>
                <a:gsLst>
                  <a:gs pos="0">
                    <a:srgbClr val="FE4444"/>
                  </a:gs>
                  <a:gs pos="100000">
                    <a:srgbClr val="832B2B"/>
                  </a:gs>
                </a:gsLst>
                <a:lin scaled="0"/>
              </a:gradFill>
              <a:latin typeface="+mj-lt"/>
              <a:cs typeface="+mj-lt"/>
            </a:endParaRPr>
          </a:p>
        </p:txBody>
      </p:sp>
      <p:pic>
        <p:nvPicPr>
          <p:cNvPr id="4" name="Content Placeholder 3"/>
          <p:cNvPicPr>
            <a:picLocks noChangeAspect="1"/>
          </p:cNvPicPr>
          <p:nvPr>
            <p:ph sz="half" idx="2"/>
          </p:nvPr>
        </p:nvPicPr>
        <p:blipFill>
          <a:blip r:embed="rId1"/>
          <a:stretch>
            <a:fillRect/>
          </a:stretch>
        </p:blipFill>
        <p:spPr>
          <a:xfrm>
            <a:off x="6014085" y="2794000"/>
            <a:ext cx="3138805" cy="4076065"/>
          </a:xfrm>
          <a:prstGeom prst="rect">
            <a:avLst/>
          </a:prstGeom>
        </p:spPr>
      </p:pic>
      <p:pic>
        <p:nvPicPr>
          <p:cNvPr id="5" name="Picture 4" descr="m1"/>
          <p:cNvPicPr>
            <a:picLocks noChangeAspect="1"/>
          </p:cNvPicPr>
          <p:nvPr/>
        </p:nvPicPr>
        <p:blipFill>
          <a:blip r:embed="rId2"/>
          <a:srcRect t="13746" r="34517"/>
          <a:stretch>
            <a:fillRect/>
          </a:stretch>
        </p:blipFill>
        <p:spPr>
          <a:xfrm>
            <a:off x="6013450" y="-13335"/>
            <a:ext cx="3139440" cy="280733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428625" y="1143000"/>
            <a:ext cx="7620000" cy="4800600"/>
          </a:xfrm>
        </p:spPr>
        <p:txBody>
          <a:bodyPr/>
          <a:p>
            <a:r>
              <a:rPr lang="en-GB" sz="3200" i="1" dirty="0">
                <a:solidFill>
                  <a:srgbClr val="FF0000"/>
                </a:solidFill>
                <a:latin typeface="+mj-lt"/>
                <a:cs typeface="+mj-lt"/>
                <a:sym typeface="+mn-ea"/>
              </a:rPr>
              <a:t>Upon registration, a form is called to insert the values into the users table.</a:t>
            </a:r>
            <a:endParaRPr lang="en-GB" sz="3200" i="1" dirty="0">
              <a:solidFill>
                <a:srgbClr val="FF0000"/>
              </a:solidFill>
              <a:latin typeface="+mj-lt"/>
              <a:cs typeface="+mj-lt"/>
            </a:endParaRPr>
          </a:p>
          <a:p>
            <a:r>
              <a:rPr lang="en-GB" sz="3200" i="1" dirty="0">
                <a:gradFill>
                  <a:gsLst>
                    <a:gs pos="0">
                      <a:srgbClr val="14CD68"/>
                    </a:gs>
                    <a:gs pos="100000">
                      <a:srgbClr val="035C7D"/>
                    </a:gs>
                  </a:gsLst>
                  <a:lin scaled="0"/>
                </a:gradFill>
                <a:latin typeface="+mj-lt"/>
                <a:cs typeface="+mj-lt"/>
                <a:sym typeface="+mn-ea"/>
              </a:rPr>
              <a:t>When a user sends a message to receiver, another form is called that inserts all the values, such as sender username, receiver username, message, etc into the messages table.</a:t>
            </a:r>
            <a:endParaRPr lang="en-GB" sz="3200" i="1" dirty="0">
              <a:gradFill>
                <a:gsLst>
                  <a:gs pos="0">
                    <a:srgbClr val="14CD68"/>
                  </a:gs>
                  <a:gs pos="100000">
                    <a:srgbClr val="035C7D"/>
                  </a:gs>
                </a:gsLst>
                <a:lin scaled="0"/>
              </a:gradFill>
              <a:latin typeface="+mj-lt"/>
              <a:cs typeface="+mj-lt"/>
            </a:endParaRPr>
          </a:p>
          <a:p>
            <a:r>
              <a:rPr lang="en-GB" sz="3200" i="1" dirty="0">
                <a:gradFill>
                  <a:gsLst>
                    <a:gs pos="0">
                      <a:srgbClr val="012D86"/>
                    </a:gs>
                    <a:gs pos="100000">
                      <a:srgbClr val="0E2557"/>
                    </a:gs>
                  </a:gsLst>
                  <a:lin scaled="0"/>
                </a:gradFill>
                <a:latin typeface="+mj-lt"/>
                <a:cs typeface="+mj-lt"/>
                <a:sym typeface="+mn-ea"/>
              </a:rPr>
              <a:t>Login verification is done by JavaScript and PHP combined.</a:t>
            </a:r>
            <a:endParaRPr lang="en-GB" sz="3200" i="1" dirty="0">
              <a:gradFill>
                <a:gsLst>
                  <a:gs pos="0">
                    <a:srgbClr val="012D86"/>
                  </a:gs>
                  <a:gs pos="100000">
                    <a:srgbClr val="0E2557"/>
                  </a:gs>
                </a:gsLst>
                <a:lin scaled="0"/>
              </a:gradFill>
              <a:latin typeface="+mj-lt"/>
              <a:cs typeface="+mj-lt"/>
            </a:endParaRPr>
          </a:p>
          <a:p>
            <a:endParaRPr lang="en-GB" sz="3200" i="1" dirty="0">
              <a:gradFill>
                <a:gsLst>
                  <a:gs pos="0">
                    <a:srgbClr val="012D86"/>
                  </a:gs>
                  <a:gs pos="100000">
                    <a:srgbClr val="0E2557"/>
                  </a:gs>
                </a:gsLst>
                <a:lin scaled="0"/>
              </a:gradFill>
              <a:latin typeface="+mj-lt"/>
              <a:cs typeface="+mj-l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ea typeface="Cambria" panose="02040503050406030204"/>
              </a:rPr>
              <a:t>Table of Users, along with encrypted password</a:t>
            </a:r>
            <a:endParaRPr lang="en-GB" dirty="0"/>
          </a:p>
        </p:txBody>
      </p:sp>
      <p:pic>
        <p:nvPicPr>
          <p:cNvPr id="4" name="Picture 4" descr="A screenshot of a cell phone&#10;&#10;Description generated with very high confidence"/>
          <p:cNvPicPr>
            <a:picLocks noGrp="1" noChangeAspect="1"/>
          </p:cNvPicPr>
          <p:nvPr>
            <p:ph idx="1"/>
          </p:nvPr>
        </p:nvPicPr>
        <p:blipFill>
          <a:blip r:embed="rId1"/>
          <a:stretch>
            <a:fillRect/>
          </a:stretch>
        </p:blipFill>
        <p:spPr>
          <a:xfrm>
            <a:off x="457200" y="1857375"/>
            <a:ext cx="7620000" cy="4286250"/>
          </a:xfr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Short video of execution</a:t>
            </a:r>
            <a:endParaRPr lang="en-IN" dirty="0"/>
          </a:p>
        </p:txBody>
      </p:sp>
      <p:sp>
        <p:nvSpPr>
          <p:cNvPr id="3" name="Content Placeholder 2"/>
          <p:cNvSpPr>
            <a:spLocks noGrp="1"/>
          </p:cNvSpPr>
          <p:nvPr>
            <p:ph idx="1"/>
          </p:nvPr>
        </p:nvSpPr>
        <p:spPr/>
        <p:txBody>
          <a:bodyPr/>
          <a:lstStyle/>
          <a:p>
            <a:r>
              <a:rPr lang="en-IN" dirty="0"/>
              <a:t>Kindly watch this video on the execution of our project</a:t>
            </a:r>
            <a:endParaRPr lang="en-IN" dirty="0"/>
          </a:p>
        </p:txBody>
      </p:sp>
      <p:pic>
        <p:nvPicPr>
          <p:cNvPr id="4" name="Picture 4">
            <a:hlinkClick r:id="" action="ppaction://media"/>
          </p:cNvPr>
          <p:cNvPicPr>
            <a:picLocks noRot="1" noChangeAspect="1"/>
          </p:cNvPicPr>
          <p:nvPr>
            <a:videoFile r:link="rId1"/>
            <p:extLst>
              <p:ext uri="{DAA4B4D4-6D71-4841-9C94-3DE7FCFB9230}">
                <p14:media xmlns:p14="http://schemas.microsoft.com/office/powerpoint/2010/main" r:link="rId2"/>
              </p:ext>
            </p:extLst>
          </p:nvPr>
        </p:nvPicPr>
        <p:blipFill>
          <a:blip r:embed="rId3"/>
          <a:stretch>
            <a:fillRect/>
          </a:stretch>
        </p:blipFill>
        <p:spPr>
          <a:xfrm>
            <a:off x="714832" y="2081146"/>
            <a:ext cx="6822558" cy="3838796"/>
          </a:xfrm>
          <a:prstGeom prst="rect">
            <a:avLst/>
          </a:prstGeom>
        </p:spPr>
      </p:pic>
      <p:sp>
        <p:nvSpPr>
          <p:cNvPr id="5" name="Text Box 4"/>
          <p:cNvSpPr txBox="1"/>
          <p:nvPr/>
        </p:nvSpPr>
        <p:spPr>
          <a:xfrm>
            <a:off x="873125" y="6026150"/>
            <a:ext cx="5340350" cy="645160"/>
          </a:xfrm>
          <a:prstGeom prst="rect">
            <a:avLst/>
          </a:prstGeom>
          <a:noFill/>
        </p:spPr>
        <p:txBody>
          <a:bodyPr wrap="square" rtlCol="0" anchor="t">
            <a:spAutoFit/>
          </a:bodyPr>
          <a:p>
            <a:r>
              <a:rPr lang="en-IN" altLang="en-US" b="1"/>
              <a:t>FOLLOW THIS LINK IF VIDEO IS NOT WORKING:  </a:t>
            </a:r>
            <a:r>
              <a:rPr lang="en-US" b="1"/>
              <a:t>https://youtu.be/fYQL5APQcf8</a:t>
            </a:r>
            <a:endParaRPr lang="en-US" b="1"/>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CONCLUSION</a:t>
            </a:r>
            <a:endParaRPr lang="en-IN" altLang="en-US"/>
          </a:p>
        </p:txBody>
      </p:sp>
      <p:sp>
        <p:nvSpPr>
          <p:cNvPr id="4" name="Text Box 3"/>
          <p:cNvSpPr txBox="1"/>
          <p:nvPr/>
        </p:nvSpPr>
        <p:spPr>
          <a:xfrm>
            <a:off x="457200" y="1305560"/>
            <a:ext cx="6995795" cy="5262245"/>
          </a:xfrm>
          <a:prstGeom prst="rect">
            <a:avLst/>
          </a:prstGeom>
          <a:noFill/>
        </p:spPr>
        <p:txBody>
          <a:bodyPr wrap="square" rtlCol="0" anchor="t">
            <a:spAutoFit/>
          </a:bodyPr>
          <a:p>
            <a:r>
              <a:rPr lang="en-US" sz="2400" i="1">
                <a:solidFill>
                  <a:srgbClr val="00B0F0"/>
                </a:solidFill>
                <a:latin typeface="Cambria" panose="02040503050406030204" charset="0"/>
                <a:ea typeface="SimSun" panose="02010600030101010101" pitchFamily="2" charset="-122"/>
                <a:sym typeface="+mn-ea"/>
              </a:rPr>
              <a:t>We have used our knowledge of </a:t>
            </a:r>
            <a:r>
              <a:rPr lang="en-US" sz="2400" b="1" i="1">
                <a:solidFill>
                  <a:srgbClr val="00B0F0"/>
                </a:solidFill>
                <a:latin typeface="Cambria" panose="02040503050406030204" charset="0"/>
                <a:ea typeface="SimSun" panose="02010600030101010101" pitchFamily="2" charset="-122"/>
                <a:sym typeface="+mn-ea"/>
              </a:rPr>
              <a:t>SOCIAL NETWORK AND INFORMATION AND INTERNET AND WEB DEVELOPMENT </a:t>
            </a:r>
            <a:r>
              <a:rPr lang="en-US" sz="2400" i="1">
                <a:solidFill>
                  <a:srgbClr val="00B0F0"/>
                </a:solidFill>
                <a:latin typeface="Cambria" panose="02040503050406030204" charset="0"/>
                <a:ea typeface="SimSun" panose="02010600030101010101" pitchFamily="2" charset="-122"/>
                <a:sym typeface="+mn-ea"/>
              </a:rPr>
              <a:t>courses and have successfully made a </a:t>
            </a:r>
            <a:r>
              <a:rPr lang="en-US" sz="2400" b="1" i="1">
                <a:solidFill>
                  <a:srgbClr val="00B0F0"/>
                </a:solidFill>
                <a:latin typeface="Cambria" panose="02040503050406030204" charset="0"/>
                <a:ea typeface="SimSun" panose="02010600030101010101" pitchFamily="2" charset="-122"/>
                <a:sym typeface="+mn-ea"/>
              </a:rPr>
              <a:t>MOVIE RECOMMENDATION AND RATING WEBSITE</a:t>
            </a:r>
            <a:r>
              <a:rPr lang="en-US" sz="2400" i="1">
                <a:solidFill>
                  <a:srgbClr val="00B0F0"/>
                </a:solidFill>
                <a:latin typeface="Cambria" panose="02040503050406030204" charset="0"/>
                <a:ea typeface="SimSun" panose="02010600030101010101" pitchFamily="2" charset="-122"/>
                <a:sym typeface="+mn-ea"/>
              </a:rPr>
              <a:t> which gives lists of similar movies associated with the movie entered in search bar which works with the methodology </a:t>
            </a:r>
            <a:r>
              <a:rPr lang="en-US" sz="2400" b="1" i="1" u="sng">
                <a:solidFill>
                  <a:srgbClr val="00B0F0"/>
                </a:solidFill>
                <a:latin typeface="Cambria" panose="02040503050406030204" charset="0"/>
                <a:cs typeface="Georgia" panose="02040502050405020303" charset="0"/>
                <a:sym typeface="+mn-ea"/>
              </a:rPr>
              <a:t>Cosine similarity measure.</a:t>
            </a:r>
            <a:r>
              <a:rPr lang="en-US" sz="2400" i="1">
                <a:solidFill>
                  <a:srgbClr val="00B0F0"/>
                </a:solidFill>
                <a:latin typeface="Cambria" panose="02040503050406030204" charset="0"/>
                <a:ea typeface="SimSun" panose="02010600030101010101" pitchFamily="2" charset="-122"/>
                <a:sym typeface="+mn-ea"/>
              </a:rPr>
              <a:t></a:t>
            </a:r>
            <a:r>
              <a:rPr lang="en-US" sz="2400" i="1">
                <a:solidFill>
                  <a:srgbClr val="C00000"/>
                </a:solidFill>
                <a:latin typeface="Cambria" panose="02040503050406030204" charset="0"/>
                <a:ea typeface="SimSun" panose="02010600030101010101" pitchFamily="2" charset="-122"/>
                <a:sym typeface="+mn-ea"/>
              </a:rPr>
              <a:t>We have also developed a </a:t>
            </a:r>
            <a:r>
              <a:rPr lang="en-US" sz="2400" b="1" i="1">
                <a:solidFill>
                  <a:srgbClr val="C00000"/>
                </a:solidFill>
                <a:latin typeface="Cambria" panose="02040503050406030204" charset="0"/>
                <a:ea typeface="SimSun" panose="02010600030101010101" pitchFamily="2" charset="-122"/>
                <a:sym typeface="+mn-ea"/>
              </a:rPr>
              <a:t>CHATTING FORUM</a:t>
            </a:r>
            <a:r>
              <a:rPr lang="en-US" sz="2400" i="1">
                <a:solidFill>
                  <a:srgbClr val="C00000"/>
                </a:solidFill>
                <a:latin typeface="Cambria" panose="02040503050406030204" charset="0"/>
                <a:ea typeface="SimSun" panose="02010600030101010101" pitchFamily="2" charset="-122"/>
                <a:sym typeface="+mn-ea"/>
              </a:rPr>
              <a:t> for our users to chat and discuss about any movies.Our website </a:t>
            </a:r>
            <a:r>
              <a:rPr lang="en-US" sz="2400" b="1" i="1">
                <a:solidFill>
                  <a:srgbClr val="C00000"/>
                </a:solidFill>
                <a:latin typeface="Cambria" panose="02040503050406030204" charset="0"/>
                <a:ea typeface="SimSun" panose="02010600030101010101" pitchFamily="2" charset="-122"/>
                <a:sym typeface="+mn-ea"/>
              </a:rPr>
              <a:t>UI</a:t>
            </a:r>
            <a:r>
              <a:rPr lang="en-US" sz="2400" i="1">
                <a:solidFill>
                  <a:srgbClr val="C00000"/>
                </a:solidFill>
                <a:latin typeface="Cambria" panose="02040503050406030204" charset="0"/>
                <a:ea typeface="SimSun" panose="02010600030101010101" pitchFamily="2" charset="-122"/>
                <a:sym typeface="+mn-ea"/>
              </a:rPr>
              <a:t> is highly interactive and well decorated through features of </a:t>
            </a:r>
            <a:r>
              <a:rPr lang="en-US" sz="2400" b="1" i="1">
                <a:solidFill>
                  <a:srgbClr val="C00000"/>
                </a:solidFill>
                <a:latin typeface="Cambria" panose="02040503050406030204" charset="0"/>
                <a:ea typeface="SimSun" panose="02010600030101010101" pitchFamily="2" charset="-122"/>
                <a:sym typeface="+mn-ea"/>
              </a:rPr>
              <a:t>CSS AND JQUERY.</a:t>
            </a:r>
            <a:r>
              <a:rPr lang="en-US" sz="2400" i="1">
                <a:solidFill>
                  <a:srgbClr val="C00000"/>
                </a:solidFill>
                <a:latin typeface="Cambria" panose="02040503050406030204" charset="0"/>
                <a:ea typeface="SimSun" panose="02010600030101010101" pitchFamily="2" charset="-122"/>
                <a:sym typeface="+mn-ea"/>
              </a:rPr>
              <a:t>The </a:t>
            </a:r>
            <a:r>
              <a:rPr lang="en-US" sz="2400" b="1" i="1">
                <a:solidFill>
                  <a:srgbClr val="C00000"/>
                </a:solidFill>
                <a:latin typeface="Cambria" panose="02040503050406030204" charset="0"/>
                <a:ea typeface="SimSun" panose="02010600030101010101" pitchFamily="2" charset="-122"/>
                <a:sym typeface="+mn-ea"/>
              </a:rPr>
              <a:t>DATABASE</a:t>
            </a:r>
            <a:r>
              <a:rPr lang="en-US" sz="2400" i="1">
                <a:solidFill>
                  <a:srgbClr val="C00000"/>
                </a:solidFill>
                <a:latin typeface="Cambria" panose="02040503050406030204" charset="0"/>
                <a:ea typeface="SimSun" panose="02010600030101010101" pitchFamily="2" charset="-122"/>
                <a:sym typeface="+mn-ea"/>
              </a:rPr>
              <a:t> works very well and is developed by </a:t>
            </a:r>
            <a:r>
              <a:rPr lang="en-US" sz="2400" b="1" i="1">
                <a:solidFill>
                  <a:srgbClr val="C00000"/>
                </a:solidFill>
                <a:latin typeface="Cambria" panose="02040503050406030204" charset="0"/>
                <a:ea typeface="SimSun" panose="02010600030101010101" pitchFamily="2" charset="-122"/>
                <a:sym typeface="+mn-ea"/>
              </a:rPr>
              <a:t>PHP.</a:t>
            </a:r>
            <a:endParaRPr lang="en-US" sz="2400" i="1">
              <a:solidFill>
                <a:srgbClr val="C00000"/>
              </a:solidFill>
              <a:latin typeface="Cambria" panose="02040503050406030204" charset="0"/>
              <a:ea typeface="SimSun" panose="02010600030101010101" pitchFamily="2" charset="-122"/>
              <a:sym typeface="+mn-ea"/>
            </a:endParaRPr>
          </a:p>
          <a:p>
            <a:endParaRPr lang="en-US" sz="2400" i="1">
              <a:solidFill>
                <a:srgbClr val="C00000"/>
              </a:solidFill>
              <a:latin typeface="Cambria" panose="02040503050406030204" charset="0"/>
              <a:ea typeface="SimSun" panose="02010600030101010101" pitchFamily="2" charset="-122"/>
              <a:sym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Contribution of Each member</a:t>
            </a:r>
            <a:endParaRPr lang="en-IN" dirty="0"/>
          </a:p>
        </p:txBody>
      </p:sp>
      <p:sp>
        <p:nvSpPr>
          <p:cNvPr id="3" name="Content Placeholder 2"/>
          <p:cNvSpPr>
            <a:spLocks noGrp="1"/>
          </p:cNvSpPr>
          <p:nvPr>
            <p:ph idx="1"/>
          </p:nvPr>
        </p:nvSpPr>
        <p:spPr>
          <a:xfrm>
            <a:off x="492642" y="1795130"/>
            <a:ext cx="7620000" cy="4800600"/>
          </a:xfrm>
        </p:spPr>
        <p:txBody>
          <a:bodyPr/>
          <a:lstStyle/>
          <a:p>
            <a:r>
              <a:rPr lang="en-IN" sz="3200" b="1" i="1" dirty="0" err="1">
                <a:gradFill>
                  <a:gsLst>
                    <a:gs pos="0">
                      <a:srgbClr val="FE4444"/>
                    </a:gs>
                    <a:gs pos="100000">
                      <a:srgbClr val="832B2B"/>
                    </a:gs>
                  </a:gsLst>
                  <a:lin scaled="0"/>
                </a:gradFill>
                <a:latin typeface="+mj-lt"/>
                <a:cs typeface="+mj-lt"/>
              </a:rPr>
              <a:t>Nithesh</a:t>
            </a:r>
            <a:r>
              <a:rPr lang="en-IN" sz="3200" b="1" i="1" dirty="0">
                <a:gradFill>
                  <a:gsLst>
                    <a:gs pos="0">
                      <a:srgbClr val="FE4444"/>
                    </a:gs>
                    <a:gs pos="100000">
                      <a:srgbClr val="832B2B"/>
                    </a:gs>
                  </a:gsLst>
                  <a:lin scaled="0"/>
                </a:gradFill>
                <a:latin typeface="+mj-lt"/>
                <a:cs typeface="+mj-lt"/>
              </a:rPr>
              <a:t>: Database handling and connection with front end, Movie Recommendation webpage, Movie Recommendation program</a:t>
            </a:r>
            <a:endParaRPr lang="en-IN" sz="3200" b="1" i="1" dirty="0">
              <a:gradFill>
                <a:gsLst>
                  <a:gs pos="0">
                    <a:srgbClr val="FE4444"/>
                  </a:gs>
                  <a:gs pos="100000">
                    <a:srgbClr val="832B2B"/>
                  </a:gs>
                </a:gsLst>
                <a:lin scaled="0"/>
              </a:gradFill>
              <a:latin typeface="+mj-lt"/>
              <a:cs typeface="+mj-lt"/>
            </a:endParaRPr>
          </a:p>
          <a:p>
            <a:pPr marL="114300" indent="0">
              <a:buNone/>
            </a:pPr>
            <a:endParaRPr lang="en-IN" sz="3200" b="1" i="1" dirty="0">
              <a:gradFill>
                <a:gsLst>
                  <a:gs pos="0">
                    <a:srgbClr val="FE4444"/>
                  </a:gs>
                  <a:gs pos="100000">
                    <a:srgbClr val="832B2B"/>
                  </a:gs>
                </a:gsLst>
                <a:lin scaled="0"/>
              </a:gradFill>
              <a:latin typeface="+mj-lt"/>
              <a:cs typeface="+mj-lt"/>
            </a:endParaRPr>
          </a:p>
          <a:p>
            <a:r>
              <a:rPr lang="en-IN" sz="3200" b="1" i="1" dirty="0" err="1">
                <a:gradFill>
                  <a:gsLst>
                    <a:gs pos="0">
                      <a:srgbClr val="FE4444"/>
                    </a:gs>
                    <a:gs pos="100000">
                      <a:srgbClr val="832B2B"/>
                    </a:gs>
                  </a:gsLst>
                  <a:lin scaled="0"/>
                </a:gradFill>
                <a:latin typeface="+mj-lt"/>
                <a:cs typeface="+mj-lt"/>
              </a:rPr>
              <a:t>Sruti</a:t>
            </a:r>
            <a:r>
              <a:rPr lang="en-IN" sz="3200" b="1" i="1" dirty="0">
                <a:gradFill>
                  <a:gsLst>
                    <a:gs pos="0">
                      <a:srgbClr val="FE4444"/>
                    </a:gs>
                    <a:gs pos="100000">
                      <a:srgbClr val="832B2B"/>
                    </a:gs>
                  </a:gsLst>
                  <a:lin scaled="0"/>
                </a:gradFill>
                <a:latin typeface="+mj-lt"/>
                <a:cs typeface="+mj-lt"/>
              </a:rPr>
              <a:t>: Front end (Web page development of movie ratings website), Movie Recommendation Program, Chat application</a:t>
            </a:r>
            <a:endParaRPr lang="en-IN" sz="3200" b="1" i="1" dirty="0">
              <a:gradFill>
                <a:gsLst>
                  <a:gs pos="0">
                    <a:srgbClr val="FE4444"/>
                  </a:gs>
                  <a:gs pos="100000">
                    <a:srgbClr val="832B2B"/>
                  </a:gs>
                </a:gsLst>
                <a:lin scaled="0"/>
              </a:gradFill>
              <a:latin typeface="+mj-lt"/>
              <a:cs typeface="+mj-l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83286" y="2853035"/>
            <a:ext cx="3148939" cy="923330"/>
          </a:xfrm>
          <a:prstGeom prst="rect">
            <a:avLst/>
          </a:prstGeom>
          <a:noFill/>
        </p:spPr>
        <p:txBody>
          <a:bodyPr wrap="none" lIns="91440" tIns="45720" rIns="91440" bIns="45720">
            <a:spAutoFit/>
          </a:bodyPr>
          <a:lstStyle/>
          <a:p>
            <a:pPr algn="ctr"/>
            <a:r>
              <a:rPr lang="en-US" sz="5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Thank You</a:t>
            </a:r>
            <a:endParaRPr lang="en-US" sz="5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pic>
        <p:nvPicPr>
          <p:cNvPr id="3" name="Picture 2" descr="m2"/>
          <p:cNvPicPr>
            <a:picLocks noChangeAspect="1"/>
          </p:cNvPicPr>
          <p:nvPr/>
        </p:nvPicPr>
        <p:blipFill>
          <a:blip r:embed="rId1"/>
          <a:srcRect b="13325"/>
          <a:stretch>
            <a:fillRect/>
          </a:stretch>
        </p:blipFill>
        <p:spPr>
          <a:xfrm>
            <a:off x="4138295" y="1012825"/>
            <a:ext cx="3881120" cy="45180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HOW IT IS RELATED TO SOCIAL NETWORKING?</a:t>
            </a:r>
            <a:endParaRPr lang="en-IN" altLang="en-US"/>
          </a:p>
        </p:txBody>
      </p:sp>
      <p:sp>
        <p:nvSpPr>
          <p:cNvPr id="5" name="Text Box 4"/>
          <p:cNvSpPr txBox="1"/>
          <p:nvPr/>
        </p:nvSpPr>
        <p:spPr>
          <a:xfrm>
            <a:off x="1273175" y="2073275"/>
            <a:ext cx="5597525" cy="4399915"/>
          </a:xfrm>
          <a:prstGeom prst="rect">
            <a:avLst/>
          </a:prstGeom>
          <a:noFill/>
        </p:spPr>
        <p:txBody>
          <a:bodyPr wrap="square" rtlCol="0" anchor="t">
            <a:spAutoFit/>
          </a:bodyPr>
          <a:p>
            <a:r>
              <a:rPr lang="en-IN" altLang="en-US" sz="2800" b="1" i="1">
                <a:gradFill>
                  <a:gsLst>
                    <a:gs pos="0">
                      <a:srgbClr val="14CD68"/>
                    </a:gs>
                    <a:gs pos="100000">
                      <a:srgbClr val="035C7D"/>
                    </a:gs>
                  </a:gsLst>
                  <a:lin scaled="0"/>
                </a:gradFill>
              </a:rPr>
              <a:t>T</a:t>
            </a:r>
            <a:r>
              <a:rPr lang="en-US" sz="2800" b="1" i="1">
                <a:gradFill>
                  <a:gsLst>
                    <a:gs pos="0">
                      <a:srgbClr val="14CD68"/>
                    </a:gs>
                    <a:gs pos="100000">
                      <a:srgbClr val="035C7D"/>
                    </a:gs>
                  </a:gsLst>
                  <a:lin scaled="0"/>
                </a:gradFill>
              </a:rPr>
              <a:t>his project </a:t>
            </a:r>
            <a:r>
              <a:rPr lang="en-IN" altLang="en-US" sz="2800" b="1" i="1">
                <a:gradFill>
                  <a:gsLst>
                    <a:gs pos="0">
                      <a:srgbClr val="14CD68"/>
                    </a:gs>
                    <a:gs pos="100000">
                      <a:srgbClr val="035C7D"/>
                    </a:gs>
                  </a:gsLst>
                  <a:lin scaled="0"/>
                </a:gradFill>
              </a:rPr>
              <a:t>is</a:t>
            </a:r>
            <a:r>
              <a:rPr lang="en-US" sz="2800" b="1" i="1">
                <a:gradFill>
                  <a:gsLst>
                    <a:gs pos="0">
                      <a:srgbClr val="14CD68"/>
                    </a:gs>
                    <a:gs pos="100000">
                      <a:srgbClr val="035C7D"/>
                    </a:gs>
                  </a:gsLst>
                  <a:lin scaled="0"/>
                </a:gradFill>
              </a:rPr>
              <a:t>  extrapolated to social networking</a:t>
            </a:r>
            <a:endParaRPr lang="en-US" sz="2800" b="1" i="1">
              <a:gradFill>
                <a:gsLst>
                  <a:gs pos="0">
                    <a:srgbClr val="14CD68"/>
                  </a:gs>
                  <a:gs pos="100000">
                    <a:srgbClr val="035C7D"/>
                  </a:gs>
                </a:gsLst>
                <a:lin scaled="0"/>
              </a:gradFill>
            </a:endParaRPr>
          </a:p>
          <a:p>
            <a:r>
              <a:rPr lang="en-US" sz="2800" b="1" i="1">
                <a:gradFill>
                  <a:gsLst>
                    <a:gs pos="0">
                      <a:srgbClr val="14CD68"/>
                    </a:gs>
                    <a:gs pos="100000">
                      <a:srgbClr val="035C7D"/>
                    </a:gs>
                  </a:gsLst>
                  <a:lin scaled="0"/>
                </a:gradFill>
              </a:rPr>
              <a:t> </a:t>
            </a:r>
            <a:r>
              <a:rPr lang="en-IN" altLang="en-US" sz="2800" b="1" i="1">
                <a:gradFill>
                  <a:gsLst>
                    <a:gs pos="0">
                      <a:srgbClr val="14CD68"/>
                    </a:gs>
                    <a:gs pos="100000">
                      <a:srgbClr val="035C7D"/>
                    </a:gs>
                  </a:gsLst>
                  <a:lin scaled="0"/>
                </a:gradFill>
              </a:rPr>
              <a:t>b</a:t>
            </a:r>
            <a:r>
              <a:rPr lang="en-US" sz="2800" b="1" i="1">
                <a:gradFill>
                  <a:gsLst>
                    <a:gs pos="0">
                      <a:srgbClr val="14CD68"/>
                    </a:gs>
                    <a:gs pos="100000">
                      <a:srgbClr val="035C7D"/>
                    </a:gs>
                  </a:gsLst>
                  <a:lin scaled="0"/>
                </a:gradFill>
              </a:rPr>
              <a:t>ecause several websites use similar recommendation algorithms</a:t>
            </a:r>
            <a:endParaRPr lang="en-US" sz="2800" b="1" i="1">
              <a:gradFill>
                <a:gsLst>
                  <a:gs pos="0">
                    <a:srgbClr val="14CD68"/>
                  </a:gs>
                  <a:gs pos="100000">
                    <a:srgbClr val="035C7D"/>
                  </a:gs>
                </a:gsLst>
                <a:lin scaled="0"/>
              </a:gradFill>
            </a:endParaRPr>
          </a:p>
          <a:p>
            <a:r>
              <a:rPr lang="en-US" sz="2800" b="1" i="1">
                <a:gradFill>
                  <a:gsLst>
                    <a:gs pos="0">
                      <a:srgbClr val="14CD68"/>
                    </a:gs>
                    <a:gs pos="100000">
                      <a:srgbClr val="035C7D"/>
                    </a:gs>
                  </a:gsLst>
                  <a:lin scaled="0"/>
                </a:gradFill>
              </a:rPr>
              <a:t>  </a:t>
            </a:r>
            <a:r>
              <a:rPr lang="en-IN" altLang="en-US" sz="2800" b="1" i="1">
                <a:gradFill>
                  <a:gsLst>
                    <a:gs pos="0">
                      <a:srgbClr val="14CD68"/>
                    </a:gs>
                    <a:gs pos="100000">
                      <a:srgbClr val="035C7D"/>
                    </a:gs>
                  </a:gsLst>
                  <a:lin scaled="0"/>
                </a:gradFill>
              </a:rPr>
              <a:t>s</a:t>
            </a:r>
            <a:r>
              <a:rPr lang="en-US" sz="2800" b="1" i="1">
                <a:gradFill>
                  <a:gsLst>
                    <a:gs pos="0">
                      <a:srgbClr val="14CD68"/>
                    </a:gs>
                    <a:gs pos="100000">
                      <a:srgbClr val="035C7D"/>
                    </a:gs>
                  </a:gsLst>
                  <a:lin scaled="0"/>
                </a:gradFill>
              </a:rPr>
              <a:t>uch as YouTube and Facebook and Instagram</a:t>
            </a:r>
            <a:endParaRPr lang="en-US" sz="2800" b="1" i="1">
              <a:gradFill>
                <a:gsLst>
                  <a:gs pos="0">
                    <a:srgbClr val="14CD68"/>
                  </a:gs>
                  <a:gs pos="100000">
                    <a:srgbClr val="035C7D"/>
                  </a:gs>
                </a:gsLst>
                <a:lin scaled="0"/>
              </a:gradFill>
            </a:endParaRPr>
          </a:p>
          <a:p>
            <a:r>
              <a:rPr lang="en-US" sz="2800" b="1" i="1">
                <a:gradFill>
                  <a:gsLst>
                    <a:gs pos="0">
                      <a:srgbClr val="14CD68"/>
                    </a:gs>
                    <a:gs pos="100000">
                      <a:srgbClr val="035C7D"/>
                    </a:gs>
                  </a:gsLst>
                  <a:lin scaled="0"/>
                </a:gradFill>
              </a:rPr>
              <a:t> </a:t>
            </a:r>
            <a:r>
              <a:rPr lang="en-IN" altLang="en-US" sz="2800" b="1" i="1">
                <a:gradFill>
                  <a:gsLst>
                    <a:gs pos="0">
                      <a:srgbClr val="14CD68"/>
                    </a:gs>
                    <a:gs pos="100000">
                      <a:srgbClr val="035C7D"/>
                    </a:gs>
                  </a:gsLst>
                  <a:lin scaled="0"/>
                </a:gradFill>
              </a:rPr>
              <a:t>as t</a:t>
            </a:r>
            <a:r>
              <a:rPr lang="en-US" sz="2800" b="1" i="1">
                <a:gradFill>
                  <a:gsLst>
                    <a:gs pos="0">
                      <a:srgbClr val="14CD68"/>
                    </a:gs>
                    <a:gs pos="100000">
                      <a:srgbClr val="035C7D"/>
                    </a:gs>
                  </a:gsLst>
                  <a:lin scaled="0"/>
                </a:gradFill>
              </a:rPr>
              <a:t>hey suggest friends based on </a:t>
            </a:r>
            <a:r>
              <a:rPr lang="en-IN" altLang="en-US" sz="2800" b="1" i="1">
                <a:gradFill>
                  <a:gsLst>
                    <a:gs pos="0">
                      <a:srgbClr val="14CD68"/>
                    </a:gs>
                    <a:gs pos="100000">
                      <a:srgbClr val="035C7D"/>
                    </a:gs>
                  </a:gsLst>
                  <a:lin scaled="0"/>
                </a:gradFill>
              </a:rPr>
              <a:t>yo</a:t>
            </a:r>
            <a:r>
              <a:rPr lang="en-US" sz="2800" b="1" i="1">
                <a:gradFill>
                  <a:gsLst>
                    <a:gs pos="0">
                      <a:srgbClr val="14CD68"/>
                    </a:gs>
                    <a:gs pos="100000">
                      <a:srgbClr val="035C7D"/>
                    </a:gs>
                  </a:gsLst>
                  <a:lin scaled="0"/>
                </a:gradFill>
              </a:rPr>
              <a:t>ur circle, videos based on what you have watched</a:t>
            </a:r>
            <a:r>
              <a:rPr lang="en-IN" altLang="en-US" sz="2800" b="1" i="1">
                <a:gradFill>
                  <a:gsLst>
                    <a:gs pos="0">
                      <a:srgbClr val="14CD68"/>
                    </a:gs>
                    <a:gs pos="100000">
                      <a:srgbClr val="035C7D"/>
                    </a:gs>
                  </a:gsLst>
                  <a:lin scaled="0"/>
                </a:gradFill>
              </a:rPr>
              <a:t>.</a:t>
            </a:r>
            <a:endParaRPr lang="en-US" sz="2800" b="1" i="1">
              <a:gradFill>
                <a:gsLst>
                  <a:gs pos="0">
                    <a:srgbClr val="14CD68"/>
                  </a:gs>
                  <a:gs pos="100000">
                    <a:srgbClr val="035C7D"/>
                  </a:gs>
                </a:gsLst>
                <a:lin scaled="0"/>
              </a:gradFill>
            </a:endParaRPr>
          </a:p>
          <a:p>
            <a:r>
              <a:rPr lang="en-US" sz="2800" b="1" i="1">
                <a:gradFill>
                  <a:gsLst>
                    <a:gs pos="0">
                      <a:srgbClr val="14CD68"/>
                    </a:gs>
                    <a:gs pos="100000">
                      <a:srgbClr val="035C7D"/>
                    </a:gs>
                  </a:gsLst>
                  <a:lin scaled="0"/>
                </a:gradFill>
              </a:rPr>
              <a:t> </a:t>
            </a:r>
            <a:endParaRPr lang="en-US" sz="2800" b="1" i="1">
              <a:gradFill>
                <a:gsLst>
                  <a:gs pos="0">
                    <a:srgbClr val="14CD68"/>
                  </a:gs>
                  <a:gs pos="100000">
                    <a:srgbClr val="035C7D"/>
                  </a:gs>
                </a:gsLst>
                <a:lin scaled="0"/>
              </a:gra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Parts completed till Review-2</a:t>
            </a:r>
            <a:endParaRPr lang="en-IN" dirty="0"/>
          </a:p>
        </p:txBody>
      </p:sp>
      <p:sp>
        <p:nvSpPr>
          <p:cNvPr id="3" name="Content Placeholder 2"/>
          <p:cNvSpPr>
            <a:spLocks noGrp="1"/>
          </p:cNvSpPr>
          <p:nvPr>
            <p:ph idx="1"/>
          </p:nvPr>
        </p:nvSpPr>
        <p:spPr/>
        <p:txBody>
          <a:bodyPr>
            <a:normAutofit/>
          </a:bodyPr>
          <a:lstStyle/>
          <a:p>
            <a:r>
              <a:rPr lang="en-IN" sz="3200" i="1" dirty="0">
                <a:solidFill>
                  <a:srgbClr val="C00000"/>
                </a:solidFill>
                <a:latin typeface="+mj-lt"/>
                <a:cs typeface="+mj-lt"/>
              </a:rPr>
              <a:t>Idea for the project was developed</a:t>
            </a:r>
            <a:endParaRPr lang="en-IN" sz="3200" i="1" dirty="0">
              <a:solidFill>
                <a:srgbClr val="C00000"/>
              </a:solidFill>
              <a:latin typeface="+mj-lt"/>
              <a:cs typeface="+mj-lt"/>
            </a:endParaRPr>
          </a:p>
          <a:p>
            <a:r>
              <a:rPr lang="en-IN" sz="3200" i="1" dirty="0">
                <a:solidFill>
                  <a:srgbClr val="FFC000"/>
                </a:solidFill>
                <a:latin typeface="+mj-lt"/>
                <a:cs typeface="+mj-lt"/>
              </a:rPr>
              <a:t>Outlook of the website and HTML codes were written</a:t>
            </a:r>
            <a:endParaRPr lang="en-IN" sz="3200" i="1" dirty="0">
              <a:solidFill>
                <a:srgbClr val="FFC000"/>
              </a:solidFill>
              <a:latin typeface="+mj-lt"/>
              <a:cs typeface="+mj-lt"/>
            </a:endParaRPr>
          </a:p>
          <a:p>
            <a:r>
              <a:rPr lang="en-IN" sz="3200" i="1" dirty="0">
                <a:gradFill>
                  <a:gsLst>
                    <a:gs pos="0">
                      <a:srgbClr val="14CD68"/>
                    </a:gs>
                    <a:gs pos="100000">
                      <a:srgbClr val="035C7D"/>
                    </a:gs>
                  </a:gsLst>
                  <a:lin scaled="0"/>
                </a:gradFill>
                <a:latin typeface="+mj-lt"/>
                <a:cs typeface="+mj-lt"/>
              </a:rPr>
              <a:t>Tables for storing data were created, and database connection with website was done</a:t>
            </a:r>
            <a:endParaRPr lang="en-IN" sz="3200" i="1" dirty="0">
              <a:gradFill>
                <a:gsLst>
                  <a:gs pos="0">
                    <a:srgbClr val="14CD68"/>
                  </a:gs>
                  <a:gs pos="100000">
                    <a:srgbClr val="035C7D"/>
                  </a:gs>
                </a:gsLst>
                <a:lin scaled="0"/>
              </a:gradFill>
              <a:latin typeface="+mj-lt"/>
              <a:cs typeface="+mj-lt"/>
            </a:endParaRPr>
          </a:p>
          <a:p>
            <a:r>
              <a:rPr lang="en-IN" sz="3200" i="1" dirty="0">
                <a:gradFill>
                  <a:gsLst>
                    <a:gs pos="0">
                      <a:srgbClr val="012D86"/>
                    </a:gs>
                    <a:gs pos="100000">
                      <a:srgbClr val="0E2557"/>
                    </a:gs>
                  </a:gsLst>
                  <a:lin scaled="0"/>
                </a:gradFill>
                <a:latin typeface="+mj-lt"/>
                <a:cs typeface="+mj-lt"/>
              </a:rPr>
              <a:t>Successfully created a program for recommending movies similar to the movie entered</a:t>
            </a:r>
            <a:endParaRPr lang="en-IN" sz="3200" i="1" dirty="0">
              <a:gradFill>
                <a:gsLst>
                  <a:gs pos="0">
                    <a:srgbClr val="012D86"/>
                  </a:gs>
                  <a:gs pos="100000">
                    <a:srgbClr val="0E2557"/>
                  </a:gs>
                </a:gsLst>
                <a:lin scaled="0"/>
              </a:gradFill>
              <a:latin typeface="+mj-lt"/>
              <a:cs typeface="+mj-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Objectives Reached</a:t>
            </a:r>
            <a:endParaRPr lang="en-IN" dirty="0"/>
          </a:p>
        </p:txBody>
      </p:sp>
      <p:sp>
        <p:nvSpPr>
          <p:cNvPr id="3" name="Content Placeholder 2"/>
          <p:cNvSpPr>
            <a:spLocks noGrp="1"/>
          </p:cNvSpPr>
          <p:nvPr>
            <p:ph idx="1"/>
          </p:nvPr>
        </p:nvSpPr>
        <p:spPr/>
        <p:txBody>
          <a:bodyPr>
            <a:normAutofit lnSpcReduction="10000"/>
          </a:bodyPr>
          <a:lstStyle/>
          <a:p>
            <a:r>
              <a:rPr lang="en-IN" sz="3200" b="1" i="1" dirty="0">
                <a:solidFill>
                  <a:srgbClr val="00B0F0"/>
                </a:solidFill>
                <a:latin typeface="+mj-lt"/>
                <a:cs typeface="+mj-lt"/>
              </a:rPr>
              <a:t>Created a chat application that allows two users to chat with each other</a:t>
            </a:r>
            <a:endParaRPr lang="en-IN" sz="3200" b="1" i="1" dirty="0">
              <a:solidFill>
                <a:srgbClr val="00B0F0"/>
              </a:solidFill>
              <a:latin typeface="+mj-lt"/>
              <a:cs typeface="+mj-lt"/>
            </a:endParaRPr>
          </a:p>
          <a:p>
            <a:pPr marL="114300" indent="0">
              <a:buNone/>
            </a:pPr>
            <a:endParaRPr lang="en-IN" sz="3200" b="1" i="1" dirty="0">
              <a:solidFill>
                <a:srgbClr val="00B0F0"/>
              </a:solidFill>
              <a:latin typeface="+mj-lt"/>
              <a:cs typeface="+mj-lt"/>
            </a:endParaRPr>
          </a:p>
          <a:p>
            <a:r>
              <a:rPr lang="en-IN" sz="3200" b="1" i="1" dirty="0">
                <a:solidFill>
                  <a:srgbClr val="00B0F0"/>
                </a:solidFill>
                <a:latin typeface="+mj-lt"/>
                <a:cs typeface="+mj-lt"/>
              </a:rPr>
              <a:t>Created the outlook for the python/ </a:t>
            </a:r>
            <a:r>
              <a:rPr lang="en-IN" sz="3200" b="1" i="1" dirty="0" err="1">
                <a:solidFill>
                  <a:srgbClr val="00B0F0"/>
                </a:solidFill>
                <a:latin typeface="+mj-lt"/>
                <a:cs typeface="+mj-lt"/>
              </a:rPr>
              <a:t>Jupyter</a:t>
            </a:r>
            <a:r>
              <a:rPr lang="en-IN" sz="3200" b="1" i="1" dirty="0">
                <a:solidFill>
                  <a:srgbClr val="00B0F0"/>
                </a:solidFill>
                <a:latin typeface="+mj-lt"/>
                <a:cs typeface="+mj-lt"/>
              </a:rPr>
              <a:t> notebook app, that makes it user friendly</a:t>
            </a:r>
            <a:endParaRPr lang="en-IN" sz="3200" b="1" i="1" dirty="0">
              <a:solidFill>
                <a:srgbClr val="00B0F0"/>
              </a:solidFill>
              <a:latin typeface="+mj-lt"/>
              <a:cs typeface="+mj-lt"/>
            </a:endParaRPr>
          </a:p>
          <a:p>
            <a:pPr marL="114300" indent="0">
              <a:buNone/>
            </a:pPr>
            <a:endParaRPr lang="en-IN" sz="3200" b="1" i="1" dirty="0">
              <a:solidFill>
                <a:srgbClr val="00B0F0"/>
              </a:solidFill>
              <a:latin typeface="+mj-lt"/>
              <a:cs typeface="+mj-lt"/>
            </a:endParaRPr>
          </a:p>
          <a:p>
            <a:r>
              <a:rPr lang="en-IN" sz="3200" b="1" i="1" dirty="0">
                <a:solidFill>
                  <a:srgbClr val="00B0F0"/>
                </a:solidFill>
                <a:latin typeface="+mj-lt"/>
                <a:cs typeface="+mj-lt"/>
              </a:rPr>
              <a:t>Aesthetic improvements were made to the entire website and project</a:t>
            </a:r>
            <a:endParaRPr lang="en-IN" sz="3200" b="1" i="1" dirty="0">
              <a:solidFill>
                <a:srgbClr val="00B0F0"/>
              </a:solidFill>
              <a:latin typeface="+mj-lt"/>
              <a:cs typeface="+mj-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METHODOLOGY</a:t>
            </a:r>
            <a:endParaRPr lang="en-IN" altLang="en-US"/>
          </a:p>
        </p:txBody>
      </p:sp>
      <p:sp>
        <p:nvSpPr>
          <p:cNvPr id="100" name="Text Box 99"/>
          <p:cNvSpPr txBox="1"/>
          <p:nvPr/>
        </p:nvSpPr>
        <p:spPr>
          <a:xfrm>
            <a:off x="118110" y="1539875"/>
            <a:ext cx="7722870" cy="4707890"/>
          </a:xfrm>
          <a:prstGeom prst="rect">
            <a:avLst/>
          </a:prstGeom>
          <a:noFill/>
          <a:ln w="9525">
            <a:noFill/>
          </a:ln>
        </p:spPr>
        <p:txBody>
          <a:bodyPr wrap="square">
            <a:spAutoFit/>
          </a:bodyPr>
          <a:p>
            <a:pPr indent="0"/>
            <a:r>
              <a:rPr lang="en-US" sz="2000" b="1" i="1">
                <a:gradFill>
                  <a:gsLst>
                    <a:gs pos="0">
                      <a:srgbClr val="14CD68"/>
                    </a:gs>
                    <a:gs pos="100000">
                      <a:srgbClr val="0B6E38"/>
                    </a:gs>
                  </a:gsLst>
                  <a:lin scaled="0"/>
                </a:gradFill>
                <a:latin typeface="Cambria" panose="02040503050406030204" charset="0"/>
                <a:cs typeface="Georgia" panose="02040502050405020303" charset="0"/>
              </a:rPr>
              <a:t>Cosine similarity is a similarity function that is often used in information retrieval, and it is also one of the most popular similarity calculations applied to text documents, for numerous information retrieval applications , as well as clustering . When documents are represented as vectors, the similarity in two documents corresponds to the correlation between the vectors. This is quantified as the cosine of the angle between vectors. Given two documents </a:t>
            </a:r>
            <a:r>
              <a:rPr lang="en-US" sz="2000" b="1" i="1">
                <a:gradFill>
                  <a:gsLst>
                    <a:gs pos="0">
                      <a:srgbClr val="14CD68"/>
                    </a:gs>
                    <a:gs pos="100000">
                      <a:srgbClr val="0B6E38"/>
                    </a:gs>
                  </a:gsLst>
                  <a:lin scaled="0"/>
                </a:gradFill>
                <a:latin typeface="Cambria" panose="02040503050406030204" charset="0"/>
                <a:cs typeface="MathJax_Math-italic" charset="0"/>
              </a:rPr>
              <a:t>ta</a:t>
            </a:r>
            <a:r>
              <a:rPr lang="en-US" sz="2000" b="1" i="1">
                <a:gradFill>
                  <a:gsLst>
                    <a:gs pos="0">
                      <a:srgbClr val="14CD68"/>
                    </a:gs>
                    <a:gs pos="100000">
                      <a:srgbClr val="0B6E38"/>
                    </a:gs>
                  </a:gsLst>
                  <a:lin scaled="0"/>
                </a:gradFill>
                <a:latin typeface="Cambria" panose="02040503050406030204" charset="0"/>
                <a:cs typeface="MathJax_Main" charset="0"/>
              </a:rPr>
              <a:t>→</a:t>
            </a:r>
            <a:r>
              <a:rPr lang="en-US" sz="2000" b="1" i="1">
                <a:gradFill>
                  <a:gsLst>
                    <a:gs pos="0">
                      <a:srgbClr val="14CD68"/>
                    </a:gs>
                    <a:gs pos="100000">
                      <a:srgbClr val="0B6E38"/>
                    </a:gs>
                  </a:gsLst>
                  <a:lin scaled="0"/>
                </a:gradFill>
                <a:latin typeface="Cambria" panose="02040503050406030204" charset="0"/>
                <a:cs typeface="Georgia" panose="02040502050405020303" charset="0"/>
              </a:rPr>
              <a:t>ta→ and </a:t>
            </a:r>
            <a:r>
              <a:rPr lang="en-US" sz="2000" b="1" i="1">
                <a:gradFill>
                  <a:gsLst>
                    <a:gs pos="0">
                      <a:srgbClr val="14CD68"/>
                    </a:gs>
                    <a:gs pos="100000">
                      <a:srgbClr val="0B6E38"/>
                    </a:gs>
                  </a:gsLst>
                  <a:lin scaled="0"/>
                </a:gradFill>
                <a:latin typeface="Cambria" panose="02040503050406030204" charset="0"/>
                <a:cs typeface="MathJax_Math-italic" charset="0"/>
              </a:rPr>
              <a:t>tb</a:t>
            </a:r>
            <a:r>
              <a:rPr lang="en-US" sz="2000" b="1" i="1">
                <a:gradFill>
                  <a:gsLst>
                    <a:gs pos="0">
                      <a:srgbClr val="14CD68"/>
                    </a:gs>
                    <a:gs pos="100000">
                      <a:srgbClr val="0B6E38"/>
                    </a:gs>
                  </a:gsLst>
                  <a:lin scaled="0"/>
                </a:gradFill>
                <a:latin typeface="Cambria" panose="02040503050406030204" charset="0"/>
                <a:cs typeface="MathJax_Main" charset="0"/>
              </a:rPr>
              <a:t>→</a:t>
            </a:r>
            <a:r>
              <a:rPr lang="en-US" sz="2000" b="1" i="1">
                <a:gradFill>
                  <a:gsLst>
                    <a:gs pos="0">
                      <a:srgbClr val="14CD68"/>
                    </a:gs>
                    <a:gs pos="100000">
                      <a:srgbClr val="0B6E38"/>
                    </a:gs>
                  </a:gsLst>
                  <a:lin scaled="0"/>
                </a:gradFill>
                <a:latin typeface="Cambria" panose="02040503050406030204" charset="0"/>
                <a:cs typeface="Georgia" panose="02040502050405020303" charset="0"/>
              </a:rPr>
              <a:t>tb→, their cosine similarity can be represented as</a:t>
            </a:r>
            <a:r>
              <a:rPr lang="en-US" sz="2000" b="1" i="1">
                <a:gradFill>
                  <a:gsLst>
                    <a:gs pos="0">
                      <a:srgbClr val="14CD68"/>
                    </a:gs>
                    <a:gs pos="100000">
                      <a:srgbClr val="0B6E38"/>
                    </a:gs>
                  </a:gsLst>
                  <a:lin scaled="0"/>
                </a:gradFill>
                <a:latin typeface="Cambria" panose="02040503050406030204" charset="0"/>
                <a:cs typeface="MathJax_Math-italic" charset="0"/>
              </a:rPr>
              <a:t>SIMC</a:t>
            </a:r>
            <a:r>
              <a:rPr lang="en-US" sz="2000" b="1" i="1">
                <a:gradFill>
                  <a:gsLst>
                    <a:gs pos="0">
                      <a:srgbClr val="14CD68"/>
                    </a:gs>
                    <a:gs pos="100000">
                      <a:srgbClr val="0B6E38"/>
                    </a:gs>
                  </a:gsLst>
                  <a:lin scaled="0"/>
                </a:gradFill>
                <a:latin typeface="Cambria" panose="02040503050406030204" charset="0"/>
                <a:cs typeface="MathJax_Size3" charset="0"/>
              </a:rPr>
              <a:t>(</a:t>
            </a:r>
            <a:r>
              <a:rPr lang="en-US" sz="2000" b="1" i="1">
                <a:gradFill>
                  <a:gsLst>
                    <a:gs pos="0">
                      <a:srgbClr val="14CD68"/>
                    </a:gs>
                    <a:gs pos="100000">
                      <a:srgbClr val="0B6E38"/>
                    </a:gs>
                  </a:gsLst>
                  <a:lin scaled="0"/>
                </a:gradFill>
                <a:latin typeface="Cambria" panose="02040503050406030204" charset="0"/>
                <a:cs typeface="MathJax_Math-italic" charset="0"/>
              </a:rPr>
              <a:t>ta</a:t>
            </a:r>
            <a:r>
              <a:rPr lang="en-US" sz="2000" b="1" i="1">
                <a:gradFill>
                  <a:gsLst>
                    <a:gs pos="0">
                      <a:srgbClr val="14CD68"/>
                    </a:gs>
                    <a:gs pos="100000">
                      <a:srgbClr val="0B6E38"/>
                    </a:gs>
                  </a:gsLst>
                  <a:lin scaled="0"/>
                </a:gradFill>
                <a:latin typeface="Cambria" panose="02040503050406030204" charset="0"/>
                <a:cs typeface="MathJax_Main" charset="0"/>
              </a:rPr>
              <a:t>→,</a:t>
            </a:r>
            <a:r>
              <a:rPr lang="en-US" sz="2000" b="1" i="1">
                <a:gradFill>
                  <a:gsLst>
                    <a:gs pos="0">
                      <a:srgbClr val="14CD68"/>
                    </a:gs>
                    <a:gs pos="100000">
                      <a:srgbClr val="0B6E38"/>
                    </a:gs>
                  </a:gsLst>
                  <a:lin scaled="0"/>
                </a:gradFill>
                <a:latin typeface="Cambria" panose="02040503050406030204" charset="0"/>
                <a:cs typeface="MathJax_Math-italic" charset="0"/>
              </a:rPr>
              <a:t>tb</a:t>
            </a:r>
            <a:r>
              <a:rPr lang="en-US" sz="2000" b="1" i="1">
                <a:gradFill>
                  <a:gsLst>
                    <a:gs pos="0">
                      <a:srgbClr val="14CD68"/>
                    </a:gs>
                    <a:gs pos="100000">
                      <a:srgbClr val="0B6E38"/>
                    </a:gs>
                  </a:gsLst>
                  <a:lin scaled="0"/>
                </a:gradFill>
                <a:latin typeface="Cambria" panose="02040503050406030204" charset="0"/>
                <a:cs typeface="MathJax_Main" charset="0"/>
              </a:rPr>
              <a:t>→</a:t>
            </a:r>
            <a:r>
              <a:rPr lang="en-US" sz="2000" b="1" i="1">
                <a:gradFill>
                  <a:gsLst>
                    <a:gs pos="0">
                      <a:srgbClr val="14CD68"/>
                    </a:gs>
                    <a:gs pos="100000">
                      <a:srgbClr val="0B6E38"/>
                    </a:gs>
                  </a:gsLst>
                  <a:lin scaled="0"/>
                </a:gradFill>
                <a:latin typeface="Cambria" panose="02040503050406030204" charset="0"/>
                <a:cs typeface="MathJax_Size3" charset="0"/>
              </a:rPr>
              <a:t>)</a:t>
            </a:r>
            <a:r>
              <a:rPr lang="en-US" sz="2000" b="1" i="1">
                <a:gradFill>
                  <a:gsLst>
                    <a:gs pos="0">
                      <a:srgbClr val="14CD68"/>
                    </a:gs>
                    <a:gs pos="100000">
                      <a:srgbClr val="0B6E38"/>
                    </a:gs>
                  </a:gsLst>
                  <a:lin scaled="0"/>
                </a:gradFill>
                <a:latin typeface="Cambria" panose="02040503050406030204" charset="0"/>
                <a:cs typeface="MathJax_Main" charset="0"/>
              </a:rPr>
              <a:t>=</a:t>
            </a:r>
            <a:r>
              <a:rPr lang="en-US" sz="2000" b="1" i="1">
                <a:gradFill>
                  <a:gsLst>
                    <a:gs pos="0">
                      <a:srgbClr val="14CD68"/>
                    </a:gs>
                    <a:gs pos="100000">
                      <a:srgbClr val="0B6E38"/>
                    </a:gs>
                  </a:gsLst>
                  <a:lin scaled="0"/>
                </a:gradFill>
                <a:latin typeface="Cambria" panose="02040503050406030204" charset="0"/>
                <a:cs typeface="MathJax_Math-italic" charset="0"/>
              </a:rPr>
              <a:t>ta</a:t>
            </a:r>
            <a:r>
              <a:rPr lang="en-US" sz="2000" b="1" i="1">
                <a:gradFill>
                  <a:gsLst>
                    <a:gs pos="0">
                      <a:srgbClr val="14CD68"/>
                    </a:gs>
                    <a:gs pos="100000">
                      <a:srgbClr val="0B6E38"/>
                    </a:gs>
                  </a:gsLst>
                  <a:lin scaled="0"/>
                </a:gradFill>
                <a:latin typeface="Cambria" panose="02040503050406030204" charset="0"/>
                <a:cs typeface="MathJax_Main" charset="0"/>
              </a:rPr>
              <a:t>→.</a:t>
            </a:r>
            <a:r>
              <a:rPr lang="en-US" sz="2000" b="1" i="1">
                <a:gradFill>
                  <a:gsLst>
                    <a:gs pos="0">
                      <a:srgbClr val="14CD68"/>
                    </a:gs>
                    <a:gs pos="100000">
                      <a:srgbClr val="0B6E38"/>
                    </a:gs>
                  </a:gsLst>
                  <a:lin scaled="0"/>
                </a:gradFill>
                <a:latin typeface="Cambria" panose="02040503050406030204" charset="0"/>
                <a:cs typeface="MathJax_Math-italic" charset="0"/>
              </a:rPr>
              <a:t>tb</a:t>
            </a:r>
            <a:r>
              <a:rPr lang="en-US" sz="2000" b="1" i="1">
                <a:gradFill>
                  <a:gsLst>
                    <a:gs pos="0">
                      <a:srgbClr val="14CD68"/>
                    </a:gs>
                    <a:gs pos="100000">
                      <a:srgbClr val="0B6E38"/>
                    </a:gs>
                  </a:gsLst>
                  <a:lin scaled="0"/>
                </a:gradFill>
                <a:latin typeface="Cambria" panose="02040503050406030204" charset="0"/>
                <a:cs typeface="MathJax_Main" charset="0"/>
              </a:rPr>
              <a:t>→∣∣∣</a:t>
            </a:r>
            <a:r>
              <a:rPr lang="en-US" sz="2000" b="1" i="1">
                <a:gradFill>
                  <a:gsLst>
                    <a:gs pos="0">
                      <a:srgbClr val="14CD68"/>
                    </a:gs>
                    <a:gs pos="100000">
                      <a:srgbClr val="0B6E38"/>
                    </a:gs>
                  </a:gsLst>
                  <a:lin scaled="0"/>
                </a:gradFill>
                <a:latin typeface="Cambria" panose="02040503050406030204" charset="0"/>
                <a:cs typeface="MathJax_Math-italic" charset="0"/>
              </a:rPr>
              <a:t>ta</a:t>
            </a:r>
            <a:r>
              <a:rPr lang="en-US" sz="2000" b="1" i="1">
                <a:gradFill>
                  <a:gsLst>
                    <a:gs pos="0">
                      <a:srgbClr val="14CD68"/>
                    </a:gs>
                    <a:gs pos="100000">
                      <a:srgbClr val="0B6E38"/>
                    </a:gs>
                  </a:gsLst>
                  <a:lin scaled="0"/>
                </a:gradFill>
                <a:latin typeface="Cambria" panose="02040503050406030204" charset="0"/>
                <a:cs typeface="MathJax_Main" charset="0"/>
              </a:rPr>
              <a:t>→∣∣∣×∣∣∣</a:t>
            </a:r>
            <a:r>
              <a:rPr lang="en-US" sz="2000" b="1" i="1">
                <a:gradFill>
                  <a:gsLst>
                    <a:gs pos="0">
                      <a:srgbClr val="14CD68"/>
                    </a:gs>
                    <a:gs pos="100000">
                      <a:srgbClr val="0B6E38"/>
                    </a:gs>
                  </a:gsLst>
                  <a:lin scaled="0"/>
                </a:gradFill>
                <a:latin typeface="Cambria" panose="02040503050406030204" charset="0"/>
                <a:cs typeface="MathJax_Math-italic" charset="0"/>
              </a:rPr>
              <a:t>tb</a:t>
            </a:r>
            <a:r>
              <a:rPr lang="en-US" sz="2000" b="1" i="1">
                <a:gradFill>
                  <a:gsLst>
                    <a:gs pos="0">
                      <a:srgbClr val="14CD68"/>
                    </a:gs>
                    <a:gs pos="100000">
                      <a:srgbClr val="0B6E38"/>
                    </a:gs>
                  </a:gsLst>
                  <a:lin scaled="0"/>
                </a:gradFill>
                <a:latin typeface="Cambria" panose="02040503050406030204" charset="0"/>
                <a:cs typeface="MathJax_Main" charset="0"/>
              </a:rPr>
              <a:t>→∣∣∣</a:t>
            </a:r>
            <a:r>
              <a:rPr lang="en-US" sz="2000" b="1" i="1">
                <a:gradFill>
                  <a:gsLst>
                    <a:gs pos="0">
                      <a:srgbClr val="14CD68"/>
                    </a:gs>
                    <a:gs pos="100000">
                      <a:srgbClr val="0B6E38"/>
                    </a:gs>
                  </a:gsLst>
                  <a:lin scaled="0"/>
                </a:gradFill>
                <a:latin typeface="Cambria" panose="02040503050406030204" charset="0"/>
                <a:cs typeface="Georgia" panose="02040502050405020303" charset="0"/>
              </a:rPr>
              <a:t>SIMC(ta→,tb→)=ta→.tb→|ta→|×|tb→|</a:t>
            </a:r>
            <a:r>
              <a:rPr lang="en-US" sz="2000" b="1" i="1">
                <a:gradFill>
                  <a:gsLst>
                    <a:gs pos="0">
                      <a:srgbClr val="14CD68"/>
                    </a:gs>
                    <a:gs pos="100000">
                      <a:srgbClr val="0B6E38"/>
                    </a:gs>
                  </a:gsLst>
                  <a:lin scaled="0"/>
                </a:gradFill>
                <a:latin typeface="Cambria" panose="02040503050406030204" charset="0"/>
                <a:cs typeface="Segoe UI" panose="020B0502040204020203" charset="0"/>
              </a:rPr>
              <a:t>(1)</a:t>
            </a:r>
            <a:r>
              <a:rPr lang="en-US" sz="2000" b="1" i="1">
                <a:gradFill>
                  <a:gsLst>
                    <a:gs pos="0">
                      <a:srgbClr val="14CD68"/>
                    </a:gs>
                    <a:gs pos="100000">
                      <a:srgbClr val="0B6E38"/>
                    </a:gs>
                  </a:gsLst>
                  <a:lin scaled="0"/>
                </a:gradFill>
                <a:latin typeface="Cambria" panose="02040503050406030204" charset="0"/>
                <a:cs typeface="Georgia" panose="02040502050405020303" charset="0"/>
              </a:rPr>
              <a:t>where </a:t>
            </a:r>
            <a:r>
              <a:rPr lang="en-US" sz="2000" b="1" i="1">
                <a:gradFill>
                  <a:gsLst>
                    <a:gs pos="0">
                      <a:srgbClr val="14CD68"/>
                    </a:gs>
                    <a:gs pos="100000">
                      <a:srgbClr val="0B6E38"/>
                    </a:gs>
                  </a:gsLst>
                  <a:lin scaled="0"/>
                </a:gradFill>
                <a:latin typeface="Cambria" panose="02040503050406030204" charset="0"/>
                <a:cs typeface="MathJax_Math-italic" charset="0"/>
              </a:rPr>
              <a:t>ta</a:t>
            </a:r>
            <a:r>
              <a:rPr lang="en-US" sz="2000" b="1" i="1">
                <a:gradFill>
                  <a:gsLst>
                    <a:gs pos="0">
                      <a:srgbClr val="14CD68"/>
                    </a:gs>
                    <a:gs pos="100000">
                      <a:srgbClr val="0B6E38"/>
                    </a:gs>
                  </a:gsLst>
                  <a:lin scaled="0"/>
                </a:gradFill>
                <a:latin typeface="Cambria" panose="02040503050406030204" charset="0"/>
                <a:cs typeface="MathJax_Main" charset="0"/>
              </a:rPr>
              <a:t>→</a:t>
            </a:r>
            <a:r>
              <a:rPr lang="en-US" sz="2000" b="1" i="1">
                <a:gradFill>
                  <a:gsLst>
                    <a:gs pos="0">
                      <a:srgbClr val="14CD68"/>
                    </a:gs>
                    <a:gs pos="100000">
                      <a:srgbClr val="0B6E38"/>
                    </a:gs>
                  </a:gsLst>
                  <a:lin scaled="0"/>
                </a:gradFill>
                <a:latin typeface="Cambria" panose="02040503050406030204" charset="0"/>
                <a:cs typeface="Georgia" panose="02040502050405020303" charset="0"/>
              </a:rPr>
              <a:t>ta→ and </a:t>
            </a:r>
            <a:r>
              <a:rPr lang="en-US" sz="2000" b="1" i="1">
                <a:gradFill>
                  <a:gsLst>
                    <a:gs pos="0">
                      <a:srgbClr val="14CD68"/>
                    </a:gs>
                    <a:gs pos="100000">
                      <a:srgbClr val="0B6E38"/>
                    </a:gs>
                  </a:gsLst>
                  <a:lin scaled="0"/>
                </a:gradFill>
                <a:latin typeface="Cambria" panose="02040503050406030204" charset="0"/>
                <a:cs typeface="MathJax_Math-italic" charset="0"/>
              </a:rPr>
              <a:t>tb</a:t>
            </a:r>
            <a:r>
              <a:rPr lang="en-US" sz="2000" b="1" i="1">
                <a:gradFill>
                  <a:gsLst>
                    <a:gs pos="0">
                      <a:srgbClr val="14CD68"/>
                    </a:gs>
                    <a:gs pos="100000">
                      <a:srgbClr val="0B6E38"/>
                    </a:gs>
                  </a:gsLst>
                  <a:lin scaled="0"/>
                </a:gradFill>
                <a:latin typeface="Cambria" panose="02040503050406030204" charset="0"/>
                <a:cs typeface="MathJax_Main" charset="0"/>
              </a:rPr>
              <a:t>→</a:t>
            </a:r>
            <a:r>
              <a:rPr lang="en-US" sz="2000" b="1" i="1">
                <a:gradFill>
                  <a:gsLst>
                    <a:gs pos="0">
                      <a:srgbClr val="14CD68"/>
                    </a:gs>
                    <a:gs pos="100000">
                      <a:srgbClr val="0B6E38"/>
                    </a:gs>
                  </a:gsLst>
                  <a:lin scaled="0"/>
                </a:gradFill>
                <a:latin typeface="Cambria" panose="02040503050406030204" charset="0"/>
                <a:cs typeface="Georgia" panose="02040502050405020303" charset="0"/>
              </a:rPr>
              <a:t>tb→ are m-dimensional vectors over the term set T = {t1,…, tm}. </a:t>
            </a:r>
            <a:endParaRPr lang="en-US" sz="2000" b="1" i="1">
              <a:gradFill>
                <a:gsLst>
                  <a:gs pos="0">
                    <a:srgbClr val="14CD68"/>
                  </a:gs>
                  <a:gs pos="100000">
                    <a:srgbClr val="0B6E38"/>
                  </a:gs>
                </a:gsLst>
                <a:lin scaled="0"/>
              </a:gradFill>
              <a:latin typeface="Cambria" panose="02040503050406030204" charset="0"/>
              <a:cs typeface="Georgia" panose="02040502050405020303" charset="0"/>
            </a:endParaRPr>
          </a:p>
          <a:p>
            <a:pPr indent="0"/>
            <a:endParaRPr lang="en-US" sz="2000" b="1" i="1">
              <a:gradFill>
                <a:gsLst>
                  <a:gs pos="0">
                    <a:srgbClr val="14CD68"/>
                  </a:gs>
                  <a:gs pos="100000">
                    <a:srgbClr val="0B6E38"/>
                  </a:gs>
                </a:gsLst>
                <a:lin scaled="0"/>
              </a:gradFill>
              <a:latin typeface="Cambria" panose="02040503050406030204" charset="0"/>
              <a:cs typeface="Georgia" panose="02040502050405020303"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498475" y="726440"/>
            <a:ext cx="6892925" cy="5631180"/>
          </a:xfrm>
          <a:prstGeom prst="rect">
            <a:avLst/>
          </a:prstGeom>
          <a:noFill/>
        </p:spPr>
        <p:txBody>
          <a:bodyPr wrap="square" rtlCol="0" anchor="t">
            <a:spAutoFit/>
          </a:bodyPr>
          <a:p>
            <a:pPr indent="0"/>
            <a:r>
              <a:rPr lang="en-US" sz="2000" b="1" i="1">
                <a:gradFill>
                  <a:gsLst>
                    <a:gs pos="0">
                      <a:srgbClr val="14CD68"/>
                    </a:gs>
                    <a:gs pos="100000">
                      <a:srgbClr val="035C7D"/>
                    </a:gs>
                  </a:gsLst>
                  <a:lin scaled="0"/>
                </a:gradFill>
                <a:latin typeface="Cambria" panose="02040503050406030204" charset="0"/>
                <a:cs typeface="Georgia" panose="02040502050405020303" charset="0"/>
                <a:sym typeface="+mn-ea"/>
              </a:rPr>
              <a:t>Each dimension represents a weight in the document, which is non-negative and bounded between [0, 1]. For example, when combining two identical copies of document d to get a new pseudo document d’, the cosine similarity between d and d’ is 1, which means that these two documents are regarded to be identical. At the same time, given another document l, d and d’ will have the same similarity value as that of l, that is </a:t>
            </a:r>
            <a:r>
              <a:rPr lang="en-US" sz="2000" b="1" i="1">
                <a:gradFill>
                  <a:gsLst>
                    <a:gs pos="0">
                      <a:srgbClr val="14CD68"/>
                    </a:gs>
                    <a:gs pos="100000">
                      <a:srgbClr val="035C7D"/>
                    </a:gs>
                  </a:gsLst>
                  <a:lin scaled="0"/>
                </a:gradFill>
                <a:latin typeface="Cambria" panose="02040503050406030204" charset="0"/>
                <a:cs typeface="MathJax_Math-italic" charset="0"/>
                <a:sym typeface="+mn-ea"/>
              </a:rPr>
              <a:t>SIM</a:t>
            </a:r>
            <a:r>
              <a:rPr lang="en-US" sz="2000" b="1" i="1">
                <a:gradFill>
                  <a:gsLst>
                    <a:gs pos="0">
                      <a:srgbClr val="14CD68"/>
                    </a:gs>
                    <a:gs pos="100000">
                      <a:srgbClr val="035C7D"/>
                    </a:gs>
                  </a:gsLst>
                  <a:lin scaled="0"/>
                </a:gradFill>
                <a:latin typeface="Cambria" panose="02040503050406030204" charset="0"/>
                <a:cs typeface="MathJax_Size3" charset="0"/>
                <a:sym typeface="+mn-ea"/>
              </a:rPr>
              <a:t>(</a:t>
            </a:r>
            <a:r>
              <a:rPr lang="en-US" sz="2000" b="1" i="1">
                <a:gradFill>
                  <a:gsLst>
                    <a:gs pos="0">
                      <a:srgbClr val="14CD68"/>
                    </a:gs>
                    <a:gs pos="100000">
                      <a:srgbClr val="035C7D"/>
                    </a:gs>
                  </a:gsLst>
                  <a:lin scaled="0"/>
                </a:gradFill>
                <a:latin typeface="Cambria" panose="02040503050406030204" charset="0"/>
                <a:cs typeface="MathJax_Math-italic" charset="0"/>
                <a:sym typeface="+mn-ea"/>
              </a:rPr>
              <a:t>td</a:t>
            </a:r>
            <a:r>
              <a:rPr lang="en-US" sz="2000" b="1" i="1">
                <a:gradFill>
                  <a:gsLst>
                    <a:gs pos="0">
                      <a:srgbClr val="14CD68"/>
                    </a:gs>
                    <a:gs pos="100000">
                      <a:srgbClr val="035C7D"/>
                    </a:gs>
                  </a:gsLst>
                  <a:lin scaled="0"/>
                </a:gradFill>
                <a:latin typeface="Cambria" panose="02040503050406030204" charset="0"/>
                <a:cs typeface="MathJax_Main" charset="0"/>
                <a:sym typeface="+mn-ea"/>
              </a:rPr>
              <a:t>→,</a:t>
            </a:r>
            <a:r>
              <a:rPr lang="en-US" sz="2000" b="1" i="1">
                <a:gradFill>
                  <a:gsLst>
                    <a:gs pos="0">
                      <a:srgbClr val="14CD68"/>
                    </a:gs>
                    <a:gs pos="100000">
                      <a:srgbClr val="035C7D"/>
                    </a:gs>
                  </a:gsLst>
                  <a:lin scaled="0"/>
                </a:gradFill>
                <a:latin typeface="Cambria" panose="02040503050406030204" charset="0"/>
                <a:cs typeface="MathJax_Math-italic" charset="0"/>
                <a:sym typeface="+mn-ea"/>
              </a:rPr>
              <a:t>tl</a:t>
            </a:r>
            <a:r>
              <a:rPr lang="en-US" sz="2000" b="1" i="1">
                <a:gradFill>
                  <a:gsLst>
                    <a:gs pos="0">
                      <a:srgbClr val="14CD68"/>
                    </a:gs>
                    <a:gs pos="100000">
                      <a:srgbClr val="035C7D"/>
                    </a:gs>
                  </a:gsLst>
                  <a:lin scaled="0"/>
                </a:gradFill>
                <a:latin typeface="Cambria" panose="02040503050406030204" charset="0"/>
                <a:cs typeface="MathJax_Main" charset="0"/>
                <a:sym typeface="+mn-ea"/>
              </a:rPr>
              <a:t>→</a:t>
            </a:r>
            <a:r>
              <a:rPr lang="en-US" sz="2000" b="1" i="1">
                <a:gradFill>
                  <a:gsLst>
                    <a:gs pos="0">
                      <a:srgbClr val="14CD68"/>
                    </a:gs>
                    <a:gs pos="100000">
                      <a:srgbClr val="035C7D"/>
                    </a:gs>
                  </a:gsLst>
                  <a:lin scaled="0"/>
                </a:gradFill>
                <a:latin typeface="Cambria" panose="02040503050406030204" charset="0"/>
                <a:cs typeface="MathJax_Size3" charset="0"/>
                <a:sym typeface="+mn-ea"/>
              </a:rPr>
              <a:t>)</a:t>
            </a:r>
            <a:r>
              <a:rPr lang="en-US" sz="2000" b="1" i="1">
                <a:gradFill>
                  <a:gsLst>
                    <a:gs pos="0">
                      <a:srgbClr val="14CD68"/>
                    </a:gs>
                    <a:gs pos="100000">
                      <a:srgbClr val="035C7D"/>
                    </a:gs>
                  </a:gsLst>
                  <a:lin scaled="0"/>
                </a:gradFill>
                <a:latin typeface="Cambria" panose="02040503050406030204" charset="0"/>
                <a:cs typeface="MathJax_Main" charset="0"/>
                <a:sym typeface="+mn-ea"/>
              </a:rPr>
              <a:t>=</a:t>
            </a:r>
            <a:r>
              <a:rPr lang="en-US" sz="2000" b="1" i="1">
                <a:gradFill>
                  <a:gsLst>
                    <a:gs pos="0">
                      <a:srgbClr val="14CD68"/>
                    </a:gs>
                    <a:gs pos="100000">
                      <a:srgbClr val="035C7D"/>
                    </a:gs>
                  </a:gsLst>
                  <a:lin scaled="0"/>
                </a:gradFill>
                <a:latin typeface="Cambria" panose="02040503050406030204" charset="0"/>
                <a:cs typeface="MathJax_Math-italic" charset="0"/>
                <a:sym typeface="+mn-ea"/>
              </a:rPr>
              <a:t>SIM</a:t>
            </a:r>
            <a:r>
              <a:rPr lang="en-US" sz="2000" b="1" i="1">
                <a:gradFill>
                  <a:gsLst>
                    <a:gs pos="0">
                      <a:srgbClr val="14CD68"/>
                    </a:gs>
                    <a:gs pos="100000">
                      <a:srgbClr val="035C7D"/>
                    </a:gs>
                  </a:gsLst>
                  <a:lin scaled="0"/>
                </a:gradFill>
                <a:latin typeface="Cambria" panose="02040503050406030204" charset="0"/>
                <a:cs typeface="MathJax_Size3" charset="0"/>
                <a:sym typeface="+mn-ea"/>
              </a:rPr>
              <a:t>(</a:t>
            </a:r>
            <a:r>
              <a:rPr lang="en-US" sz="2000" b="1" i="1">
                <a:gradFill>
                  <a:gsLst>
                    <a:gs pos="0">
                      <a:srgbClr val="14CD68"/>
                    </a:gs>
                    <a:gs pos="100000">
                      <a:srgbClr val="035C7D"/>
                    </a:gs>
                  </a:gsLst>
                  <a:lin scaled="0"/>
                </a:gradFill>
                <a:latin typeface="Cambria" panose="02040503050406030204" charset="0"/>
                <a:cs typeface="MathJax_Math-italic" charset="0"/>
                <a:sym typeface="+mn-ea"/>
              </a:rPr>
              <a:t>td</a:t>
            </a:r>
            <a:r>
              <a:rPr lang="en-US" sz="2000" b="1" i="1">
                <a:gradFill>
                  <a:gsLst>
                    <a:gs pos="0">
                      <a:srgbClr val="14CD68"/>
                    </a:gs>
                    <a:gs pos="100000">
                      <a:srgbClr val="035C7D"/>
                    </a:gs>
                  </a:gsLst>
                  <a:lin scaled="0"/>
                </a:gradFill>
                <a:latin typeface="Cambria" panose="02040503050406030204" charset="0"/>
                <a:cs typeface="MathJax_Main" charset="0"/>
                <a:sym typeface="+mn-ea"/>
              </a:rPr>
              <a:t>′−→,</a:t>
            </a:r>
            <a:r>
              <a:rPr lang="en-US" sz="2000" b="1" i="1">
                <a:gradFill>
                  <a:gsLst>
                    <a:gs pos="0">
                      <a:srgbClr val="14CD68"/>
                    </a:gs>
                    <a:gs pos="100000">
                      <a:srgbClr val="035C7D"/>
                    </a:gs>
                  </a:gsLst>
                  <a:lin scaled="0"/>
                </a:gradFill>
                <a:latin typeface="Cambria" panose="02040503050406030204" charset="0"/>
                <a:cs typeface="MathJax_Math-italic" charset="0"/>
                <a:sym typeface="+mn-ea"/>
              </a:rPr>
              <a:t>tl</a:t>
            </a:r>
            <a:r>
              <a:rPr lang="en-US" sz="2000" b="1" i="1">
                <a:gradFill>
                  <a:gsLst>
                    <a:gs pos="0">
                      <a:srgbClr val="14CD68"/>
                    </a:gs>
                    <a:gs pos="100000">
                      <a:srgbClr val="035C7D"/>
                    </a:gs>
                  </a:gsLst>
                  <a:lin scaled="0"/>
                </a:gradFill>
                <a:latin typeface="Cambria" panose="02040503050406030204" charset="0"/>
                <a:cs typeface="MathJax_Main" charset="0"/>
                <a:sym typeface="+mn-ea"/>
              </a:rPr>
              <a:t>→</a:t>
            </a:r>
            <a:r>
              <a:rPr lang="en-US" sz="2000" b="1" i="1">
                <a:gradFill>
                  <a:gsLst>
                    <a:gs pos="0">
                      <a:srgbClr val="14CD68"/>
                    </a:gs>
                    <a:gs pos="100000">
                      <a:srgbClr val="035C7D"/>
                    </a:gs>
                  </a:gsLst>
                  <a:lin scaled="0"/>
                </a:gradFill>
                <a:latin typeface="Cambria" panose="02040503050406030204" charset="0"/>
                <a:cs typeface="MathJax_Size3" charset="0"/>
                <a:sym typeface="+mn-ea"/>
              </a:rPr>
              <a:t>)</a:t>
            </a:r>
            <a:r>
              <a:rPr lang="en-US" sz="2000" b="1" i="1">
                <a:gradFill>
                  <a:gsLst>
                    <a:gs pos="0">
                      <a:srgbClr val="14CD68"/>
                    </a:gs>
                    <a:gs pos="100000">
                      <a:srgbClr val="035C7D"/>
                    </a:gs>
                  </a:gsLst>
                  <a:lin scaled="0"/>
                </a:gradFill>
                <a:latin typeface="Cambria" panose="02040503050406030204" charset="0"/>
                <a:cs typeface="Georgia" panose="02040502050405020303" charset="0"/>
                <a:sym typeface="+mn-ea"/>
              </a:rPr>
              <a:t>SIM(td→,tl→)=SIM(td′→,tl→). Otherwise, documents with the same composition but different totals will be treated identically. When the term vectors are normalized to a unit length such as 1, the representation of d and d’ will be the same.</a:t>
            </a:r>
            <a:r>
              <a:rPr lang="en-US" sz="2000" b="1" i="1">
                <a:gradFill>
                  <a:gsLst>
                    <a:gs pos="0">
                      <a:srgbClr val="14CD68"/>
                    </a:gs>
                    <a:gs pos="100000">
                      <a:srgbClr val="035C7D"/>
                    </a:gs>
                  </a:gsLst>
                  <a:lin scaled="0"/>
                </a:gradFill>
                <a:latin typeface="Cambria" panose="02040503050406030204" charset="0"/>
                <a:cs typeface="Calibri" panose="020F0502020204030204" charset="0"/>
                <a:sym typeface="+mn-ea"/>
              </a:rPr>
              <a:t>Movies with high cosine similarity is very similar to the one entered by userThen, we sort the movies based on this value and, the movies with the top ten values are displayed on screen from a dataset of almost 5000 movies . </a:t>
            </a:r>
            <a:endParaRPr lang="en-US" sz="2000" b="1" i="1">
              <a:gradFill>
                <a:gsLst>
                  <a:gs pos="0">
                    <a:srgbClr val="14CD68"/>
                  </a:gs>
                  <a:gs pos="100000">
                    <a:srgbClr val="035C7D"/>
                  </a:gs>
                </a:gsLst>
                <a:lin scaled="0"/>
              </a:gradFill>
              <a:latin typeface="Cambria" panose="02040503050406030204" charset="0"/>
              <a:cs typeface="Calibri" panose="020F0502020204030204" charset="0"/>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OVERVIEW OF LANGUAGES USED</a:t>
            </a:r>
            <a:endParaRPr lang="en-US"/>
          </a:p>
        </p:txBody>
      </p:sp>
      <p:sp>
        <p:nvSpPr>
          <p:cNvPr id="100" name="Text Box 99"/>
          <p:cNvSpPr txBox="1"/>
          <p:nvPr/>
        </p:nvSpPr>
        <p:spPr>
          <a:xfrm>
            <a:off x="-41275" y="1721485"/>
            <a:ext cx="8118475" cy="5015865"/>
          </a:xfrm>
          <a:prstGeom prst="rect">
            <a:avLst/>
          </a:prstGeom>
          <a:noFill/>
          <a:ln w="9525">
            <a:noFill/>
          </a:ln>
        </p:spPr>
        <p:txBody>
          <a:bodyPr wrap="square">
            <a:spAutoFit/>
          </a:bodyPr>
          <a:p>
            <a:pPr indent="0"/>
            <a:r>
              <a:rPr lang="en-US" sz="2000" b="1" i="1">
                <a:gradFill>
                  <a:gsLst>
                    <a:gs pos="0">
                      <a:srgbClr val="FE4444"/>
                    </a:gs>
                    <a:gs pos="100000">
                      <a:srgbClr val="832B2B"/>
                    </a:gs>
                  </a:gsLst>
                  <a:lin scaled="0"/>
                </a:gradFill>
                <a:latin typeface="Cambria" panose="02040503050406030204" charset="0"/>
                <a:ea typeface="SimSun" panose="02010600030101010101" pitchFamily="2" charset="-122"/>
              </a:rPr>
              <a:t>Hypertext Markup Language (HTML)</a:t>
            </a:r>
            <a:r>
              <a:rPr lang="en-US" sz="2000" b="0" i="1">
                <a:gradFill>
                  <a:gsLst>
                    <a:gs pos="0">
                      <a:srgbClr val="FE4444"/>
                    </a:gs>
                    <a:gs pos="100000">
                      <a:srgbClr val="832B2B"/>
                    </a:gs>
                  </a:gsLst>
                  <a:lin scaled="0"/>
                </a:gradFill>
                <a:latin typeface="Cambria" panose="02040503050406030204" charset="0"/>
                <a:ea typeface="SimSun" panose="02010600030101010101" pitchFamily="2" charset="-122"/>
              </a:rPr>
              <a:t> is the standard markup language for documents designed to be displayed in a web browser. It can be assisted by technologies such as Cascading Style Sheets and scripting languages such as JavaScript.</a:t>
            </a:r>
            <a:r>
              <a:rPr lang="en-US" sz="2000" b="1" i="1">
                <a:gradFill>
                  <a:gsLst>
                    <a:gs pos="0">
                      <a:srgbClr val="FE4444"/>
                    </a:gs>
                    <a:gs pos="100000">
                      <a:srgbClr val="832B2B"/>
                    </a:gs>
                  </a:gsLst>
                  <a:lin scaled="0"/>
                </a:gradFill>
                <a:latin typeface="Cambria" panose="02040503050406030204" charset="0"/>
                <a:ea typeface="SimSun" panose="02010600030101010101" pitchFamily="2" charset="-122"/>
              </a:rPr>
              <a:t> </a:t>
            </a:r>
            <a:endParaRPr lang="en-US" sz="2000" b="1" i="1">
              <a:gradFill>
                <a:gsLst>
                  <a:gs pos="0">
                    <a:srgbClr val="FE4444"/>
                  </a:gs>
                  <a:gs pos="100000">
                    <a:srgbClr val="832B2B"/>
                  </a:gs>
                </a:gsLst>
                <a:lin scaled="0"/>
              </a:gradFill>
              <a:latin typeface="Cambria" panose="02040503050406030204" charset="0"/>
              <a:ea typeface="SimSun" panose="02010600030101010101" pitchFamily="2" charset="-122"/>
            </a:endParaRPr>
          </a:p>
          <a:p>
            <a:pPr indent="0"/>
            <a:r>
              <a:rPr lang="en-US" sz="2000" b="1" i="1">
                <a:gradFill>
                  <a:gsLst>
                    <a:gs pos="0">
                      <a:srgbClr val="14CD68"/>
                    </a:gs>
                    <a:gs pos="100000">
                      <a:srgbClr val="0B6E38"/>
                    </a:gs>
                  </a:gsLst>
                  <a:lin scaled="0"/>
                </a:gradFill>
                <a:latin typeface="Cambria" panose="02040503050406030204" charset="0"/>
                <a:ea typeface="SimSun" panose="02010600030101010101" pitchFamily="2" charset="-122"/>
              </a:rPr>
              <a:t>Cascading Style Sheets (CSS)</a:t>
            </a:r>
            <a:r>
              <a:rPr lang="en-US" sz="2000" b="0" i="1">
                <a:gradFill>
                  <a:gsLst>
                    <a:gs pos="0">
                      <a:srgbClr val="14CD68"/>
                    </a:gs>
                    <a:gs pos="100000">
                      <a:srgbClr val="0B6E38"/>
                    </a:gs>
                  </a:gsLst>
                  <a:lin scaled="0"/>
                </a:gradFill>
                <a:latin typeface="Cambria" panose="02040503050406030204" charset="0"/>
                <a:ea typeface="SimSun" panose="02010600030101010101" pitchFamily="2" charset="-122"/>
              </a:rPr>
              <a:t> is a style sheet language used for describing the presentation of a document written in a markup language like HTML. CSS is a cornerstone technology of the World Wide Web, alongside HTML and JavaScript. </a:t>
            </a:r>
            <a:endParaRPr lang="en-US" sz="2000" b="1" i="1">
              <a:gradFill>
                <a:gsLst>
                  <a:gs pos="0">
                    <a:srgbClr val="14CD68"/>
                  </a:gs>
                  <a:gs pos="100000">
                    <a:srgbClr val="0B6E38"/>
                  </a:gs>
                </a:gsLst>
                <a:lin scaled="0"/>
              </a:gradFill>
              <a:latin typeface="Cambria" panose="02040503050406030204" charset="0"/>
              <a:ea typeface="SimSun" panose="02010600030101010101" pitchFamily="2" charset="-122"/>
            </a:endParaRPr>
          </a:p>
          <a:p>
            <a:pPr indent="0"/>
            <a:r>
              <a:rPr lang="en-US" sz="2000" b="1" i="1">
                <a:gradFill>
                  <a:gsLst>
                    <a:gs pos="0">
                      <a:srgbClr val="FE4444"/>
                    </a:gs>
                    <a:gs pos="100000">
                      <a:srgbClr val="832B2B"/>
                    </a:gs>
                  </a:gsLst>
                  <a:lin scaled="0"/>
                </a:gradFill>
                <a:latin typeface="Cambria" panose="02040503050406030204" charset="0"/>
                <a:ea typeface="SimSun" panose="02010600030101010101" pitchFamily="2" charset="-122"/>
              </a:rPr>
              <a:t> </a:t>
            </a:r>
            <a:endParaRPr lang="en-US" sz="2000" b="1" i="1">
              <a:gradFill>
                <a:gsLst>
                  <a:gs pos="0">
                    <a:srgbClr val="FE4444"/>
                  </a:gs>
                  <a:gs pos="100000">
                    <a:srgbClr val="832B2B"/>
                  </a:gs>
                </a:gsLst>
                <a:lin scaled="0"/>
              </a:gradFill>
              <a:latin typeface="Cambria" panose="02040503050406030204" charset="0"/>
              <a:ea typeface="SimSun" panose="02010600030101010101" pitchFamily="2" charset="-122"/>
            </a:endParaRPr>
          </a:p>
          <a:p>
            <a:pPr indent="0"/>
            <a:r>
              <a:rPr lang="en-US" sz="2000" b="1" i="1">
                <a:gradFill>
                  <a:gsLst>
                    <a:gs pos="0">
                      <a:srgbClr val="012D86"/>
                    </a:gs>
                    <a:gs pos="100000">
                      <a:srgbClr val="0E2557"/>
                    </a:gs>
                  </a:gsLst>
                  <a:lin scaled="0"/>
                </a:gradFill>
                <a:latin typeface="Cambria" panose="02040503050406030204" charset="0"/>
                <a:ea typeface="SimSun" panose="02010600030101010101" pitchFamily="2" charset="-122"/>
              </a:rPr>
              <a:t>JavaScript, often abbreviated as JS,</a:t>
            </a:r>
            <a:r>
              <a:rPr lang="en-US" sz="2000" b="0" i="1">
                <a:gradFill>
                  <a:gsLst>
                    <a:gs pos="0">
                      <a:srgbClr val="012D86"/>
                    </a:gs>
                    <a:gs pos="100000">
                      <a:srgbClr val="0E2557"/>
                    </a:gs>
                  </a:gsLst>
                  <a:lin scaled="0"/>
                </a:gradFill>
                <a:latin typeface="Cambria" panose="02040503050406030204" charset="0"/>
                <a:ea typeface="SimSun" panose="02010600030101010101" pitchFamily="2" charset="-122"/>
              </a:rPr>
              <a:t> is a programming language that conforms to the ECMAScript specification. JavaScript is high-level, often just-in-time compiled, and multi-paradigm. It has curly-bracket syntax, dynamic typing, prototype-based object-orientation, and first-class functions.</a:t>
            </a:r>
            <a:endParaRPr lang="en-US" sz="2000" b="1" i="1">
              <a:gradFill>
                <a:gsLst>
                  <a:gs pos="0">
                    <a:srgbClr val="012D86"/>
                  </a:gs>
                  <a:gs pos="100000">
                    <a:srgbClr val="0E2557"/>
                  </a:gs>
                </a:gsLst>
                <a:lin scaled="0"/>
              </a:gradFill>
              <a:latin typeface="Cambria" panose="02040503050406030204" charset="0"/>
              <a:ea typeface="SimSun" panose="02010600030101010101" pitchFamily="2" charset="-122"/>
            </a:endParaRPr>
          </a:p>
          <a:p>
            <a:endParaRPr lang="en-US" sz="2000" b="1" i="1">
              <a:gradFill>
                <a:gsLst>
                  <a:gs pos="0">
                    <a:srgbClr val="012D86"/>
                  </a:gs>
                  <a:gs pos="100000">
                    <a:srgbClr val="0E2557"/>
                  </a:gs>
                </a:gsLst>
                <a:lin scaled="0"/>
              </a:gradFill>
              <a:latin typeface="Cambria" panose="02040503050406030204" charset="0"/>
              <a:ea typeface="SimSun" panose="02010600030101010101" pitchFamily="2" charset="-122"/>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Adjacency</Template>
  <TotalTime>0</TotalTime>
  <Words>9971</Words>
  <Application>WPS Presentation</Application>
  <PresentationFormat>On-screen Show (4:3)</PresentationFormat>
  <Paragraphs>181</Paragraphs>
  <Slides>38</Slides>
  <Notes>0</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38</vt:i4>
      </vt:variant>
    </vt:vector>
  </HeadingPairs>
  <TitlesOfParts>
    <vt:vector size="58" baseType="lpstr">
      <vt:lpstr>Arial</vt:lpstr>
      <vt:lpstr>SimSun</vt:lpstr>
      <vt:lpstr>Wingdings</vt:lpstr>
      <vt:lpstr>Cambria</vt:lpstr>
      <vt:lpstr>Calibri</vt:lpstr>
      <vt:lpstr>serif</vt:lpstr>
      <vt:lpstr>Segoe Print</vt:lpstr>
      <vt:lpstr>Calibri</vt:lpstr>
      <vt:lpstr>Agency FB</vt:lpstr>
      <vt:lpstr>Microsoft YaHei</vt:lpstr>
      <vt:lpstr>Arial Unicode MS</vt:lpstr>
      <vt:lpstr>Cambria</vt:lpstr>
      <vt:lpstr>Georgia</vt:lpstr>
      <vt:lpstr>MathJax_Math-italic</vt:lpstr>
      <vt:lpstr>MathJax_Main</vt:lpstr>
      <vt:lpstr>MathJax_Size3</vt:lpstr>
      <vt:lpstr>Segoe UI</vt:lpstr>
      <vt:lpstr>Times New Roman</vt:lpstr>
      <vt:lpstr>sans-serif</vt:lpstr>
      <vt:lpstr>Adjacency</vt:lpstr>
      <vt:lpstr>Social And  Information Networks  Review – 2</vt:lpstr>
      <vt:lpstr>AIM</vt:lpstr>
      <vt:lpstr>PowerPoint 演示文稿</vt:lpstr>
      <vt:lpstr>HOW IT IS RELATED TO SOCIAL NETWORKING?</vt:lpstr>
      <vt:lpstr>Parts completed till Review-2</vt:lpstr>
      <vt:lpstr>Objectives Reached</vt:lpstr>
      <vt:lpstr>METHODOLOGY</vt:lpstr>
      <vt:lpstr>PowerPoint 演示文稿</vt:lpstr>
      <vt:lpstr>OVERVIEW OF LANGUAGES USED</vt:lpstr>
      <vt:lpstr>PowerPoint 演示文稿</vt:lpstr>
      <vt:lpstr>OVERVIEW OF SOFTWARE USED</vt:lpstr>
      <vt:lpstr>PowerPoint 演示文稿</vt:lpstr>
      <vt:lpstr>PowerPoint 演示文稿</vt:lpstr>
      <vt:lpstr>PowerPoint 演示文稿</vt:lpstr>
      <vt:lpstr>PowerPoint 演示文稿</vt:lpstr>
      <vt:lpstr>Movie Rating homepage</vt:lpstr>
      <vt:lpstr>Movies sorted according to filter</vt:lpstr>
      <vt:lpstr>PowerPoint 演示文稿</vt:lpstr>
      <vt:lpstr>Explanation of execution(Movie Recommendation only)</vt:lpstr>
      <vt:lpstr>PowerPoint 演示文稿</vt:lpstr>
      <vt:lpstr>Explanation of backend</vt:lpstr>
      <vt:lpstr>Movies database</vt:lpstr>
      <vt:lpstr>Jupyter notebook for Movie Recommendation</vt:lpstr>
      <vt:lpstr>Dataset attributes</vt:lpstr>
      <vt:lpstr>Movie Recommendation webpage</vt:lpstr>
      <vt:lpstr>Input and results</vt:lpstr>
      <vt:lpstr>PowerPoint 演示文稿</vt:lpstr>
      <vt:lpstr>Explanation of Chat app</vt:lpstr>
      <vt:lpstr>Chat Login Page</vt:lpstr>
      <vt:lpstr>Chatroom homepage</vt:lpstr>
      <vt:lpstr>Chatting window</vt:lpstr>
      <vt:lpstr>Explanation of backend of chat forum</vt:lpstr>
      <vt:lpstr>PowerPoint 演示文稿</vt:lpstr>
      <vt:lpstr>Table of Users, along with encrypted password</vt:lpstr>
      <vt:lpstr>Short video of execution</vt:lpstr>
      <vt:lpstr>PowerPoint 演示文稿</vt:lpstr>
      <vt:lpstr>Contribution of Each member</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and Information Networks Review - 3</dc:title>
  <dc:creator>Nithesh Gurudaas</dc:creator>
  <cp:lastModifiedBy>SRUTI VERMA</cp:lastModifiedBy>
  <cp:revision>236</cp:revision>
  <dcterms:created xsi:type="dcterms:W3CDTF">2020-06-03T13:05:00Z</dcterms:created>
  <dcterms:modified xsi:type="dcterms:W3CDTF">2020-06-04T16:02:08Z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1033-11.2.0.9396</vt:lpwstr>
  </property>
</Properties>
</file>